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60"/>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Lst>
  <p:sldSz cx="9144000" cy="5143500" type="screen16x9"/>
  <p:notesSz cx="6858000" cy="9144000"/>
  <p:embeddedFontLst>
    <p:embeddedFont>
      <p:font typeface="Georgia" panose="02040502050405020303" pitchFamily="18" charset="0"/>
      <p:regular r:id="rId61"/>
      <p:bold r:id="rId62"/>
      <p:italic r:id="rId63"/>
      <p:boldItalic r:id="rId64"/>
    </p:embeddedFont>
    <p:embeddedFont>
      <p:font typeface="Open Sans" panose="020B0606030504020204" pitchFamily="34" charset="0"/>
      <p:regular r:id="rId65"/>
      <p:bold r:id="rId66"/>
      <p:italic r:id="rId67"/>
      <p:boldItalic r:id="rId6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4"/>
  </p:normalViewPr>
  <p:slideViewPr>
    <p:cSldViewPr snapToGrid="0">
      <p:cViewPr varScale="1">
        <p:scale>
          <a:sx n="146" d="100"/>
          <a:sy n="146" d="100"/>
        </p:scale>
        <p:origin x="7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font" Target="fonts/font3.fntdata"/><Relationship Id="rId68" Type="http://schemas.openxmlformats.org/officeDocument/2006/relationships/font" Target="fonts/font8.fntdata"/><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6.fntdata"/><Relationship Id="rId5" Type="http://schemas.openxmlformats.org/officeDocument/2006/relationships/slide" Target="slides/slide4.xml"/><Relationship Id="rId61" Type="http://schemas.openxmlformats.org/officeDocument/2006/relationships/font" Target="fonts/font1.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4.fntdata"/><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7.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2.fntdata"/><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21ad85099e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21ad8509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32cf7b14db_0_8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32cf7b14db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32cf7b14db_0_8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32cf7b14db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32cf7b14db_0_9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32cf7b14db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32cf7b14db_0_10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32cf7b14db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32cf7b14db_0_11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32cf7b14d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32cf7b14db_0_12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32cf7b14db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32cf7b14db_0_12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232cf7b14db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32cf7b14db_0_13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32cf7b14db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32cf7b14db_0_14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32cf7b14db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32cf7b14db_0_15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232cf7b14db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21f2961b2d_0_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21f2961b2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32cf7b14db_0_16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32cf7b14db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32cf7b14db_0_16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32cf7b14db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32cf7b14db_0_17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32cf7b14db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32cf7b14db_0_18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232cf7b14db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32cf7b14db_0_20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32cf7b14db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32cf7b14db_0_22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232cf7b14db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232cf7b14db_0_21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232cf7b14db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32cf7b14db_0_23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232cf7b14db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32cf7b14db_0_20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232cf7b14db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6ed27d574c_0_3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26ed27d574c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32cf7b14db_0_1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32cf7b14d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26ed27d574c_0_4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26ed27d574c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6ed27d574c_0_4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26ed27d574c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26ed27d574c_0_5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26ed27d574c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26ed27d574c_0_6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26ed27d574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26ed27d574c_0_9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26ed27d574c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26ed27d574c_0_7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26ed27d574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26ed27d574c_0_7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26ed27d574c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26ed27d574c_0_10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26ed27d574c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26ed27d574c_0_8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26ed27d574c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26ed27d574c_0_10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26ed27d574c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32cf7b14db_0_4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32cf7b14db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26f9cd5abf1_0_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26f9cd5abf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26ed27d574c_0_11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26ed27d574c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26ed27d574c_0_15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26ed27d574c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26ed27d574c_0_12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26ed27d574c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26ed27d574c_0_13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26ed27d574c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26ed27d574c_0_13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26ed27d574c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26ed27d574c_0_14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26ed27d574c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232cf7b14db_0_19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232cf7b14db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26ed27d574c_0_21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26ed27d574c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26ed27d574c_0_20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26ed27d574c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32cf7b14db_0_3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32cf7b14db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26ed27d574c_0_188: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26ed27d574c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26ed27d574c_0_20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26ed27d574c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26ed27d574c_0_223: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26ed27d574c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26ed27d574c_0_24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3" name="Google Shape;513;g26ed27d574c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g26ed27d574c_0_195: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 name="Google Shape;521;g26ed27d574c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26ed27d574c_0_23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26ed27d574c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26ed27d574c_0_237: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26ed27d574c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26ed27d574c_0_25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26ed27d574c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232cf7b14db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232cf7b14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32cf7b14db_0_4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32cf7b14d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32cf7b14db_0_56: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32cf7b14db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32cf7b14db_0_6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32cf7b14db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32cf7b14db_0_72: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32cf7b14db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31553"/>
            <a:ext cx="7766100" cy="8628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C28220"/>
              </a:buClr>
              <a:buSzPts val="2800"/>
              <a:buFont typeface="Georgia"/>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52" name="Google Shape;52;p13"/>
          <p:cNvSpPr txBox="1">
            <a:spLocks noGrp="1"/>
          </p:cNvSpPr>
          <p:nvPr>
            <p:ph type="body" idx="1"/>
          </p:nvPr>
        </p:nvSpPr>
        <p:spPr>
          <a:xfrm>
            <a:off x="457200" y="1512694"/>
            <a:ext cx="7740600" cy="24675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rgbClr val="2D637F"/>
              </a:buClr>
              <a:buSzPts val="1800"/>
              <a:buChar char="●"/>
              <a:defRPr/>
            </a:lvl1pPr>
            <a:lvl2pPr marL="914400" lvl="1" indent="-342900" algn="l" rtl="0">
              <a:spcBef>
                <a:spcPts val="1600"/>
              </a:spcBef>
              <a:spcAft>
                <a:spcPts val="0"/>
              </a:spcAft>
              <a:buClr>
                <a:srgbClr val="2D637F"/>
              </a:buClr>
              <a:buSzPts val="1800"/>
              <a:buChar char="○"/>
              <a:defRPr/>
            </a:lvl2pPr>
            <a:lvl3pPr marL="1371600" lvl="2" indent="-342900" algn="l" rtl="0">
              <a:spcBef>
                <a:spcPts val="1600"/>
              </a:spcBef>
              <a:spcAft>
                <a:spcPts val="0"/>
              </a:spcAft>
              <a:buClr>
                <a:srgbClr val="2D637F"/>
              </a:buClr>
              <a:buSzPts val="1800"/>
              <a:buChar char="■"/>
              <a:defRPr/>
            </a:lvl3pPr>
            <a:lvl4pPr marL="1828800" lvl="3" indent="-342900" algn="l" rtl="0">
              <a:spcBef>
                <a:spcPts val="1600"/>
              </a:spcBef>
              <a:spcAft>
                <a:spcPts val="0"/>
              </a:spcAft>
              <a:buClr>
                <a:srgbClr val="2D637F"/>
              </a:buClr>
              <a:buSzPts val="1800"/>
              <a:buChar char="●"/>
              <a:defRPr/>
            </a:lvl4pPr>
            <a:lvl5pPr marL="2286000" lvl="4" indent="-342900" algn="l" rtl="0">
              <a:spcBef>
                <a:spcPts val="1600"/>
              </a:spcBef>
              <a:spcAft>
                <a:spcPts val="0"/>
              </a:spcAft>
              <a:buClr>
                <a:srgbClr val="2D637F"/>
              </a:buClr>
              <a:buSzPts val="1800"/>
              <a:buChar char="○"/>
              <a:defRPr/>
            </a:lvl5pPr>
            <a:lvl6pPr marL="2743200" lvl="5" indent="-342900" algn="l" rtl="0">
              <a:spcBef>
                <a:spcPts val="1600"/>
              </a:spcBef>
              <a:spcAft>
                <a:spcPts val="0"/>
              </a:spcAft>
              <a:buClr>
                <a:schemeClr val="dk1"/>
              </a:buClr>
              <a:buSzPts val="1800"/>
              <a:buChar char="■"/>
              <a:defRPr/>
            </a:lvl6pPr>
            <a:lvl7pPr marL="3200400" lvl="6" indent="-342900" algn="l" rtl="0">
              <a:spcBef>
                <a:spcPts val="1600"/>
              </a:spcBef>
              <a:spcAft>
                <a:spcPts val="0"/>
              </a:spcAft>
              <a:buClr>
                <a:schemeClr val="dk1"/>
              </a:buClr>
              <a:buSzPts val="1800"/>
              <a:buChar char="●"/>
              <a:defRPr/>
            </a:lvl7pPr>
            <a:lvl8pPr marL="3657600" lvl="7" indent="-342900" algn="l" rtl="0">
              <a:spcBef>
                <a:spcPts val="1600"/>
              </a:spcBef>
              <a:spcAft>
                <a:spcPts val="0"/>
              </a:spcAft>
              <a:buClr>
                <a:schemeClr val="dk1"/>
              </a:buClr>
              <a:buSzPts val="1800"/>
              <a:buChar char="○"/>
              <a:defRPr/>
            </a:lvl8pPr>
            <a:lvl9pPr marL="4114800" lvl="8" indent="-342900" algn="l" rtl="0">
              <a:spcBef>
                <a:spcPts val="1600"/>
              </a:spcBef>
              <a:spcAft>
                <a:spcPts val="1600"/>
              </a:spcAft>
              <a:buClr>
                <a:schemeClr val="dk1"/>
              </a:buClr>
              <a:buSzPts val="1800"/>
              <a:buChar char="■"/>
              <a:defRPr/>
            </a:lvl9pPr>
          </a:lstStyle>
          <a:p>
            <a:endParaRPr/>
          </a:p>
        </p:txBody>
      </p:sp>
      <p:sp>
        <p:nvSpPr>
          <p:cNvPr id="53" name="Google Shape;53;p13"/>
          <p:cNvSpPr txBox="1">
            <a:spLocks noGrp="1"/>
          </p:cNvSpPr>
          <p:nvPr>
            <p:ph type="sldNum" idx="12"/>
          </p:nvPr>
        </p:nvSpPr>
        <p:spPr>
          <a:xfrm>
            <a:off x="8548759" y="4840170"/>
            <a:ext cx="548700" cy="393600"/>
          </a:xfrm>
          <a:prstGeom prst="rect">
            <a:avLst/>
          </a:prstGeom>
        </p:spPr>
        <p:txBody>
          <a:bodyPr spcFirstLastPara="1" wrap="square" lIns="91425" tIns="91425" rIns="91425" bIns="91425"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457201" y="211322"/>
            <a:ext cx="74643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C28220"/>
              </a:buClr>
              <a:buSzPts val="3000"/>
              <a:buFont typeface="Georgia"/>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6" name="Google Shape;56;p14"/>
          <p:cNvSpPr txBox="1">
            <a:spLocks noGrp="1"/>
          </p:cNvSpPr>
          <p:nvPr>
            <p:ph type="body" idx="1"/>
          </p:nvPr>
        </p:nvSpPr>
        <p:spPr>
          <a:xfrm>
            <a:off x="457201" y="1378333"/>
            <a:ext cx="3717900" cy="2783400"/>
          </a:xfrm>
          <a:prstGeom prst="rect">
            <a:avLst/>
          </a:prstGeom>
          <a:noFill/>
          <a:ln>
            <a:noFill/>
          </a:ln>
        </p:spPr>
        <p:txBody>
          <a:bodyPr spcFirstLastPara="1" wrap="square" lIns="91425" tIns="45700" rIns="91425" bIns="45700" anchor="t" anchorCtr="0">
            <a:noAutofit/>
          </a:bodyPr>
          <a:lstStyle>
            <a:lvl1pPr marL="457200" lvl="0" indent="-317500" algn="l" rtl="0">
              <a:spcBef>
                <a:spcPts val="440"/>
              </a:spcBef>
              <a:spcAft>
                <a:spcPts val="0"/>
              </a:spcAft>
              <a:buClr>
                <a:srgbClr val="2D637F"/>
              </a:buClr>
              <a:buSzPts val="1400"/>
              <a:buChar char="●"/>
              <a:defRPr sz="1400"/>
            </a:lvl1pPr>
            <a:lvl2pPr marL="914400" lvl="1" indent="-317500" algn="l" rtl="0">
              <a:spcBef>
                <a:spcPts val="1600"/>
              </a:spcBef>
              <a:spcAft>
                <a:spcPts val="0"/>
              </a:spcAft>
              <a:buClr>
                <a:srgbClr val="2D637F"/>
              </a:buClr>
              <a:buSzPts val="1400"/>
              <a:buChar char="○"/>
              <a:defRPr sz="1400"/>
            </a:lvl2pPr>
            <a:lvl3pPr marL="1371600" lvl="2" indent="-317500" algn="l" rtl="0">
              <a:spcBef>
                <a:spcPts val="1600"/>
              </a:spcBef>
              <a:spcAft>
                <a:spcPts val="0"/>
              </a:spcAft>
              <a:buClr>
                <a:srgbClr val="2D637F"/>
              </a:buClr>
              <a:buSzPts val="1400"/>
              <a:buChar char="■"/>
              <a:defRPr sz="1400"/>
            </a:lvl3pPr>
            <a:lvl4pPr marL="1828800" lvl="3" indent="-317500" algn="l" rtl="0">
              <a:spcBef>
                <a:spcPts val="1600"/>
              </a:spcBef>
              <a:spcAft>
                <a:spcPts val="0"/>
              </a:spcAft>
              <a:buClr>
                <a:srgbClr val="2D637F"/>
              </a:buClr>
              <a:buSzPts val="1400"/>
              <a:buChar char="●"/>
              <a:defRPr sz="1400"/>
            </a:lvl4pPr>
            <a:lvl5pPr marL="2286000" lvl="4" indent="-317500" algn="l" rtl="0">
              <a:spcBef>
                <a:spcPts val="1600"/>
              </a:spcBef>
              <a:spcAft>
                <a:spcPts val="0"/>
              </a:spcAft>
              <a:buClr>
                <a:srgbClr val="2D637F"/>
              </a:buClr>
              <a:buSzPts val="1400"/>
              <a:buChar char="○"/>
              <a:defRPr/>
            </a:lvl5pPr>
            <a:lvl6pPr marL="2743200" lvl="5" indent="-317500" algn="l" rtl="0">
              <a:spcBef>
                <a:spcPts val="1600"/>
              </a:spcBef>
              <a:spcAft>
                <a:spcPts val="0"/>
              </a:spcAft>
              <a:buClr>
                <a:schemeClr val="dk1"/>
              </a:buClr>
              <a:buSzPts val="1400"/>
              <a:buChar char="■"/>
              <a:defRPr sz="1400"/>
            </a:lvl6pPr>
            <a:lvl7pPr marL="3200400" lvl="6" indent="-317500" algn="l" rtl="0">
              <a:spcBef>
                <a:spcPts val="1600"/>
              </a:spcBef>
              <a:spcAft>
                <a:spcPts val="0"/>
              </a:spcAft>
              <a:buClr>
                <a:schemeClr val="dk1"/>
              </a:buClr>
              <a:buSzPts val="1400"/>
              <a:buChar char="●"/>
              <a:defRPr sz="1400"/>
            </a:lvl7pPr>
            <a:lvl8pPr marL="3657600" lvl="7" indent="-317500" algn="l" rtl="0">
              <a:spcBef>
                <a:spcPts val="1600"/>
              </a:spcBef>
              <a:spcAft>
                <a:spcPts val="0"/>
              </a:spcAft>
              <a:buClr>
                <a:schemeClr val="dk1"/>
              </a:buClr>
              <a:buSzPts val="1400"/>
              <a:buChar char="○"/>
              <a:defRPr sz="1400"/>
            </a:lvl8pPr>
            <a:lvl9pPr marL="4114800" lvl="8" indent="-317500" algn="l" rtl="0">
              <a:spcBef>
                <a:spcPts val="1600"/>
              </a:spcBef>
              <a:spcAft>
                <a:spcPts val="1600"/>
              </a:spcAft>
              <a:buClr>
                <a:schemeClr val="dk1"/>
              </a:buClr>
              <a:buSzPts val="1400"/>
              <a:buChar char="■"/>
              <a:defRPr sz="1400"/>
            </a:lvl9pPr>
          </a:lstStyle>
          <a:p>
            <a:endParaRPr/>
          </a:p>
        </p:txBody>
      </p:sp>
      <p:sp>
        <p:nvSpPr>
          <p:cNvPr id="57" name="Google Shape;57;p14"/>
          <p:cNvSpPr txBox="1">
            <a:spLocks noGrp="1"/>
          </p:cNvSpPr>
          <p:nvPr>
            <p:ph type="body" idx="2"/>
          </p:nvPr>
        </p:nvSpPr>
        <p:spPr>
          <a:xfrm>
            <a:off x="4175125" y="1378333"/>
            <a:ext cx="3746400" cy="2783400"/>
          </a:xfrm>
          <a:prstGeom prst="rect">
            <a:avLst/>
          </a:prstGeom>
          <a:noFill/>
          <a:ln>
            <a:noFill/>
          </a:ln>
        </p:spPr>
        <p:txBody>
          <a:bodyPr spcFirstLastPara="1" wrap="square" lIns="91425" tIns="45700" rIns="91425" bIns="45700" anchor="t" anchorCtr="0">
            <a:noAutofit/>
          </a:bodyPr>
          <a:lstStyle>
            <a:lvl1pPr marL="457200" lvl="0" indent="-317500" algn="l" rtl="0">
              <a:spcBef>
                <a:spcPts val="440"/>
              </a:spcBef>
              <a:spcAft>
                <a:spcPts val="0"/>
              </a:spcAft>
              <a:buClr>
                <a:srgbClr val="2D637F"/>
              </a:buClr>
              <a:buSzPts val="1400"/>
              <a:buChar char="●"/>
              <a:defRPr sz="1400">
                <a:solidFill>
                  <a:srgbClr val="2D637F"/>
                </a:solidFill>
              </a:defRPr>
            </a:lvl1pPr>
            <a:lvl2pPr marL="914400" lvl="1" indent="-317500" algn="l" rtl="0">
              <a:spcBef>
                <a:spcPts val="1600"/>
              </a:spcBef>
              <a:spcAft>
                <a:spcPts val="0"/>
              </a:spcAft>
              <a:buClr>
                <a:srgbClr val="2D637F"/>
              </a:buClr>
              <a:buSzPts val="1400"/>
              <a:buChar char="○"/>
              <a:defRPr sz="1400">
                <a:solidFill>
                  <a:srgbClr val="2D637F"/>
                </a:solidFill>
              </a:defRPr>
            </a:lvl2pPr>
            <a:lvl3pPr marL="1371600" lvl="2" indent="-317500" algn="l" rtl="0">
              <a:spcBef>
                <a:spcPts val="1600"/>
              </a:spcBef>
              <a:spcAft>
                <a:spcPts val="0"/>
              </a:spcAft>
              <a:buClr>
                <a:srgbClr val="2D637F"/>
              </a:buClr>
              <a:buSzPts val="1400"/>
              <a:buChar char="■"/>
              <a:defRPr sz="1400">
                <a:solidFill>
                  <a:srgbClr val="2D637F"/>
                </a:solidFill>
              </a:defRPr>
            </a:lvl3pPr>
            <a:lvl4pPr marL="1828800" lvl="3" indent="-317500" algn="l" rtl="0">
              <a:spcBef>
                <a:spcPts val="1600"/>
              </a:spcBef>
              <a:spcAft>
                <a:spcPts val="0"/>
              </a:spcAft>
              <a:buClr>
                <a:srgbClr val="2D637F"/>
              </a:buClr>
              <a:buSzPts val="1400"/>
              <a:buChar char="●"/>
              <a:defRPr sz="1400">
                <a:solidFill>
                  <a:srgbClr val="2D637F"/>
                </a:solidFill>
              </a:defRPr>
            </a:lvl4pPr>
            <a:lvl5pPr marL="2286000" lvl="4" indent="-317500" algn="l" rtl="0">
              <a:spcBef>
                <a:spcPts val="1600"/>
              </a:spcBef>
              <a:spcAft>
                <a:spcPts val="0"/>
              </a:spcAft>
              <a:buClr>
                <a:srgbClr val="2D637F"/>
              </a:buClr>
              <a:buSzPts val="1400"/>
              <a:buChar char="○"/>
              <a:defRPr>
                <a:solidFill>
                  <a:srgbClr val="2D637F"/>
                </a:solidFill>
              </a:defRPr>
            </a:lvl5pPr>
            <a:lvl6pPr marL="2743200" lvl="5" indent="-317500" algn="l" rtl="0">
              <a:spcBef>
                <a:spcPts val="1600"/>
              </a:spcBef>
              <a:spcAft>
                <a:spcPts val="0"/>
              </a:spcAft>
              <a:buClr>
                <a:schemeClr val="dk1"/>
              </a:buClr>
              <a:buSzPts val="1400"/>
              <a:buChar char="■"/>
              <a:defRPr sz="1400"/>
            </a:lvl6pPr>
            <a:lvl7pPr marL="3200400" lvl="6" indent="-317500" algn="l" rtl="0">
              <a:spcBef>
                <a:spcPts val="1600"/>
              </a:spcBef>
              <a:spcAft>
                <a:spcPts val="0"/>
              </a:spcAft>
              <a:buClr>
                <a:schemeClr val="dk1"/>
              </a:buClr>
              <a:buSzPts val="1400"/>
              <a:buChar char="●"/>
              <a:defRPr sz="1400"/>
            </a:lvl7pPr>
            <a:lvl8pPr marL="3657600" lvl="7" indent="-317500" algn="l" rtl="0">
              <a:spcBef>
                <a:spcPts val="1600"/>
              </a:spcBef>
              <a:spcAft>
                <a:spcPts val="0"/>
              </a:spcAft>
              <a:buClr>
                <a:schemeClr val="dk1"/>
              </a:buClr>
              <a:buSzPts val="1400"/>
              <a:buChar char="○"/>
              <a:defRPr sz="1400"/>
            </a:lvl8pPr>
            <a:lvl9pPr marL="4114800" lvl="8" indent="-317500" algn="l" rtl="0">
              <a:spcBef>
                <a:spcPts val="1600"/>
              </a:spcBef>
              <a:spcAft>
                <a:spcPts val="1600"/>
              </a:spcAft>
              <a:buClr>
                <a:schemeClr val="dk1"/>
              </a:buClr>
              <a:buSzPts val="1400"/>
              <a:buChar char="■"/>
              <a:defRPr sz="1400"/>
            </a:lvl9pPr>
          </a:lstStyle>
          <a:p>
            <a:endParaRPr/>
          </a:p>
        </p:txBody>
      </p:sp>
      <p:sp>
        <p:nvSpPr>
          <p:cNvPr id="58" name="Google Shape;58;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1016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1016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1016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1016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1pPr>
            <a:lvl2pPr lvl="1"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2pPr>
            <a:lvl3pPr lvl="2"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3pPr>
            <a:lvl4pPr lvl="3"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4pPr>
            <a:lvl5pPr lvl="4"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5pPr>
            <a:lvl6pPr lvl="5"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6pPr>
            <a:lvl7pPr lvl="6"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7pPr>
            <a:lvl8pPr lvl="7"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8pPr>
            <a:lvl9pPr lvl="8" rt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ctrTitle"/>
          </p:nvPr>
        </p:nvSpPr>
        <p:spPr>
          <a:xfrm>
            <a:off x="311700" y="195550"/>
            <a:ext cx="8520600" cy="171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a:solidFill>
                  <a:srgbClr val="444444"/>
                </a:solidFill>
              </a:rPr>
              <a:t>2024 </a:t>
            </a:r>
            <a:endParaRPr sz="5400">
              <a:solidFill>
                <a:srgbClr val="444444"/>
              </a:solidFill>
            </a:endParaRPr>
          </a:p>
          <a:p>
            <a:pPr marL="0" lvl="0" indent="0" algn="ctr" rtl="0">
              <a:spcBef>
                <a:spcPts val="0"/>
              </a:spcBef>
              <a:spcAft>
                <a:spcPts val="0"/>
              </a:spcAft>
              <a:buNone/>
            </a:pPr>
            <a:r>
              <a:rPr lang="en" sz="5400">
                <a:solidFill>
                  <a:srgbClr val="444444"/>
                </a:solidFill>
              </a:rPr>
              <a:t>Award Winners</a:t>
            </a:r>
            <a:endParaRPr sz="5400">
              <a:solidFill>
                <a:srgbClr val="444444"/>
              </a:solidFill>
            </a:endParaRPr>
          </a:p>
        </p:txBody>
      </p:sp>
      <p:sp>
        <p:nvSpPr>
          <p:cNvPr id="101" name="Google Shape;101;p20"/>
          <p:cNvSpPr txBox="1">
            <a:spLocks noGrp="1"/>
          </p:cNvSpPr>
          <p:nvPr>
            <p:ph type="ctrTitle"/>
          </p:nvPr>
        </p:nvSpPr>
        <p:spPr>
          <a:xfrm>
            <a:off x="311700" y="3059347"/>
            <a:ext cx="8520600" cy="1023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700">
                <a:solidFill>
                  <a:srgbClr val="C4820E"/>
                </a:solidFill>
              </a:rPr>
              <a:t>Cultivating Staff, Harvesting Success: Recognizing Excellence in Management</a:t>
            </a:r>
            <a:endParaRPr sz="3700">
              <a:solidFill>
                <a:srgbClr val="C4820E"/>
              </a:solidFill>
            </a:endParaRPr>
          </a:p>
        </p:txBody>
      </p:sp>
      <p:sp>
        <p:nvSpPr>
          <p:cNvPr id="102" name="Google Shape;102;p20"/>
          <p:cNvSpPr txBox="1">
            <a:spLocks noGrp="1"/>
          </p:cNvSpPr>
          <p:nvPr>
            <p:ph type="ctrTitle"/>
          </p:nvPr>
        </p:nvSpPr>
        <p:spPr>
          <a:xfrm>
            <a:off x="311700" y="2255699"/>
            <a:ext cx="8520600" cy="632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i="1">
                <a:solidFill>
                  <a:srgbClr val="003262"/>
                </a:solidFill>
              </a:rPr>
              <a:t> - Theme -  </a:t>
            </a:r>
            <a:endParaRPr sz="3600" i="1">
              <a:solidFill>
                <a:srgbClr val="00326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9"/>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Cristal Carpinteyro (she/her)</a:t>
            </a:r>
            <a:endParaRPr sz="4800">
              <a:solidFill>
                <a:srgbClr val="C4820E"/>
              </a:solidFill>
            </a:endParaRPr>
          </a:p>
        </p:txBody>
      </p:sp>
      <p:sp>
        <p:nvSpPr>
          <p:cNvPr id="172" name="Google Shape;172;p29"/>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Unit 3 Housing Facilities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Residential Student Services Program - Housing Facilities</a:t>
            </a:r>
            <a:endParaRPr sz="1500">
              <a:solidFill>
                <a:schemeClr val="dk1"/>
              </a:solidFill>
              <a:highlight>
                <a:srgbClr val="FFFFFF"/>
              </a:highlight>
              <a:latin typeface="Georgia"/>
              <a:ea typeface="Georgia"/>
              <a:cs typeface="Georgia"/>
              <a:sym typeface="Georgia"/>
            </a:endParaRPr>
          </a:p>
        </p:txBody>
      </p:sp>
      <p:sp>
        <p:nvSpPr>
          <p:cNvPr id="173" name="Google Shape;173;p29"/>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200" i="1">
                <a:solidFill>
                  <a:srgbClr val="003262"/>
                </a:solidFill>
                <a:highlight>
                  <a:srgbClr val="FFFFFF"/>
                </a:highlight>
              </a:rPr>
              <a:t>“Cristal has also instituted team retreats that are geared towards team bonding, project insight and operational changes. Originally, many of the staff felt siloed and unsure of what their roles/responsibilities were. The retreat coupled with our regular team meetings have promoted open dialogue, active listening between every team member, and fostered a culture of mutual respect.”</a:t>
            </a:r>
            <a:endParaRPr sz="2200" i="1">
              <a:solidFill>
                <a:srgbClr val="003262"/>
              </a:solidFill>
              <a:highlight>
                <a:srgbClr val="FFFFFF"/>
              </a:highlight>
            </a:endParaRPr>
          </a:p>
          <a:p>
            <a:pPr marL="0" lvl="0" indent="0" algn="l" rtl="0">
              <a:spcBef>
                <a:spcPts val="0"/>
              </a:spcBef>
              <a:spcAft>
                <a:spcPts val="0"/>
              </a:spcAft>
              <a:buClr>
                <a:schemeClr val="dk1"/>
              </a:buClr>
              <a:buSzPts val="1100"/>
              <a:buFont typeface="Arial"/>
              <a:buNone/>
            </a:pPr>
            <a:endParaRPr sz="2200" i="1">
              <a:solidFill>
                <a:srgbClr val="003262"/>
              </a:solidFill>
              <a:highlight>
                <a:srgbClr val="FFFFFF"/>
              </a:highlight>
            </a:endParaRPr>
          </a:p>
          <a:p>
            <a:pPr marL="0" lvl="0" indent="0" algn="l" rtl="0">
              <a:spcBef>
                <a:spcPts val="0"/>
              </a:spcBef>
              <a:spcAft>
                <a:spcPts val="0"/>
              </a:spcAft>
              <a:buNone/>
            </a:pPr>
            <a:endParaRPr sz="2200" i="1">
              <a:solidFill>
                <a:srgbClr val="003262"/>
              </a:solidFill>
              <a:highlight>
                <a:srgbClr val="FFFFFF"/>
              </a:highlight>
            </a:endParaRPr>
          </a:p>
        </p:txBody>
      </p:sp>
      <p:sp>
        <p:nvSpPr>
          <p:cNvPr id="174" name="Google Shape;174;p29"/>
          <p:cNvSpPr txBox="1"/>
          <p:nvPr/>
        </p:nvSpPr>
        <p:spPr>
          <a:xfrm>
            <a:off x="6439475" y="405332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Andrea Cervantes</a:t>
            </a:r>
            <a:endParaRPr sz="1000" i="1">
              <a:solidFill>
                <a:srgbClr val="003262"/>
              </a:solidFill>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311700" y="280650"/>
            <a:ext cx="8520600" cy="88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Elizabeth D Chavez (she/her/ella)</a:t>
            </a:r>
            <a:endParaRPr sz="4000">
              <a:solidFill>
                <a:srgbClr val="C4820E"/>
              </a:solidFill>
            </a:endParaRPr>
          </a:p>
        </p:txBody>
      </p:sp>
      <p:sp>
        <p:nvSpPr>
          <p:cNvPr id="180" name="Google Shape;180;p30"/>
          <p:cNvSpPr txBox="1"/>
          <p:nvPr/>
        </p:nvSpPr>
        <p:spPr>
          <a:xfrm>
            <a:off x="311700" y="103740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Contracts and Grants Accounting </a:t>
            </a:r>
            <a:endParaRPr sz="1500">
              <a:solidFill>
                <a:schemeClr val="dk1"/>
              </a:solidFill>
              <a:highlight>
                <a:srgbClr val="FFFFFF"/>
              </a:highlight>
              <a:latin typeface="Georgia"/>
              <a:ea typeface="Georgia"/>
              <a:cs typeface="Georgia"/>
              <a:sym typeface="Georgia"/>
            </a:endParaRPr>
          </a:p>
        </p:txBody>
      </p:sp>
      <p:sp>
        <p:nvSpPr>
          <p:cNvPr id="181" name="Google Shape;181;p30"/>
          <p:cNvSpPr txBox="1">
            <a:spLocks noGrp="1"/>
          </p:cNvSpPr>
          <p:nvPr>
            <p:ph type="title"/>
          </p:nvPr>
        </p:nvSpPr>
        <p:spPr>
          <a:xfrm>
            <a:off x="809100" y="163827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i="1">
                <a:solidFill>
                  <a:srgbClr val="003262"/>
                </a:solidFill>
                <a:highlight>
                  <a:srgbClr val="FFFFFF"/>
                </a:highlight>
              </a:rPr>
              <a:t>“Elizabeth will take an occurrence and use it as a teaching moment and encourage staff members to think about tasks from a broader perspective and to consider all factors. Elizabeth is clear in her expectations and empowers everyone on her team to also be clear about what is expected from each of the roles in CGA.”</a:t>
            </a:r>
            <a:endParaRPr sz="2100" i="1">
              <a:solidFill>
                <a:srgbClr val="003262"/>
              </a:solidFill>
            </a:endParaRPr>
          </a:p>
        </p:txBody>
      </p:sp>
      <p:sp>
        <p:nvSpPr>
          <p:cNvPr id="182" name="Google Shape;182;p30"/>
          <p:cNvSpPr txBox="1"/>
          <p:nvPr/>
        </p:nvSpPr>
        <p:spPr>
          <a:xfrm>
            <a:off x="6439475" y="39215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Lynne Coulson, Katie Larkin Hudson, Natalia Lau, Michelle Teoh, </a:t>
            </a:r>
            <a:endParaRPr sz="1000" i="1">
              <a:solidFill>
                <a:srgbClr val="003262"/>
              </a:solidFill>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1"/>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Ann Cleaveland</a:t>
            </a:r>
            <a:endParaRPr sz="4800">
              <a:solidFill>
                <a:srgbClr val="C4820E"/>
              </a:solidFill>
            </a:endParaRPr>
          </a:p>
        </p:txBody>
      </p:sp>
      <p:sp>
        <p:nvSpPr>
          <p:cNvPr id="188" name="Google Shape;188;p31"/>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Executive 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Center for Long-Term Cybersecurity, School of Information</a:t>
            </a:r>
            <a:endParaRPr sz="1500">
              <a:solidFill>
                <a:schemeClr val="dk1"/>
              </a:solidFill>
              <a:highlight>
                <a:srgbClr val="FFFFFF"/>
              </a:highlight>
              <a:latin typeface="Georgia"/>
              <a:ea typeface="Georgia"/>
              <a:cs typeface="Georgia"/>
              <a:sym typeface="Georgia"/>
            </a:endParaRPr>
          </a:p>
        </p:txBody>
      </p:sp>
      <p:sp>
        <p:nvSpPr>
          <p:cNvPr id="189" name="Google Shape;189;p31"/>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“Ann has applied her low-key, high-impact leadership style to shape a loyal,  ambitious, and appreciative staff culture where members are encouraged to ‘bring their whole selves to work’ and generate results that go well beyond the sum of our parts.”</a:t>
            </a:r>
            <a:endParaRPr sz="2200" i="1">
              <a:solidFill>
                <a:srgbClr val="003262"/>
              </a:solidFill>
            </a:endParaRPr>
          </a:p>
        </p:txBody>
      </p:sp>
      <p:sp>
        <p:nvSpPr>
          <p:cNvPr id="190" name="Google Shape;190;p31"/>
          <p:cNvSpPr txBox="1"/>
          <p:nvPr/>
        </p:nvSpPr>
        <p:spPr>
          <a:xfrm>
            <a:off x="6439475" y="39215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Shanti Corrigan, Chuck Kapelke, Matthew Nagamine, Sarah Powazek, Rachel Wesen</a:t>
            </a:r>
            <a:endParaRPr sz="1000" i="1">
              <a:solidFill>
                <a:srgbClr val="003262"/>
              </a:solidFill>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Jenny Cornet-Carrillo (she/her)</a:t>
            </a:r>
            <a:r>
              <a:rPr lang="en" sz="4800">
                <a:solidFill>
                  <a:srgbClr val="C4820E"/>
                </a:solidFill>
                <a:highlight>
                  <a:srgbClr val="FFFFFF"/>
                </a:highlight>
              </a:rPr>
              <a:t> </a:t>
            </a:r>
            <a:endParaRPr sz="4800">
              <a:solidFill>
                <a:srgbClr val="C4820E"/>
              </a:solidFill>
            </a:endParaRPr>
          </a:p>
        </p:txBody>
      </p:sp>
      <p:sp>
        <p:nvSpPr>
          <p:cNvPr id="196" name="Google Shape;196;p32"/>
          <p:cNvSpPr txBox="1"/>
          <p:nvPr/>
        </p:nvSpPr>
        <p:spPr>
          <a:xfrm>
            <a:off x="311700" y="117310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Associate 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Berkeley International Study Program</a:t>
            </a:r>
            <a:endParaRPr sz="1500">
              <a:solidFill>
                <a:schemeClr val="dk1"/>
              </a:solidFill>
              <a:highlight>
                <a:srgbClr val="FFFFFF"/>
              </a:highlight>
              <a:latin typeface="Georgia"/>
              <a:ea typeface="Georgia"/>
              <a:cs typeface="Georgia"/>
              <a:sym typeface="Georgia"/>
            </a:endParaRPr>
          </a:p>
        </p:txBody>
      </p:sp>
      <p:sp>
        <p:nvSpPr>
          <p:cNvPr id="197" name="Google Shape;197;p32"/>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200" i="1">
                <a:solidFill>
                  <a:srgbClr val="003262"/>
                </a:solidFill>
                <a:highlight>
                  <a:srgbClr val="FFFFFF"/>
                </a:highlight>
              </a:rPr>
              <a:t>"Jenny is very deliberate in emphasizing her support by assuring staff there’s funding dedicated to professional development for costs such as conference registration or enrollment into a course."</a:t>
            </a:r>
            <a:endParaRPr sz="2200" i="1">
              <a:solidFill>
                <a:srgbClr val="003262"/>
              </a:solidFill>
              <a:highlight>
                <a:srgbClr val="FFFFFF"/>
              </a:highlight>
            </a:endParaRPr>
          </a:p>
          <a:p>
            <a:pPr marL="0" lvl="0" indent="0" algn="l" rtl="0">
              <a:spcBef>
                <a:spcPts val="0"/>
              </a:spcBef>
              <a:spcAft>
                <a:spcPts val="0"/>
              </a:spcAft>
              <a:buClr>
                <a:schemeClr val="dk1"/>
              </a:buClr>
              <a:buSzPts val="1100"/>
              <a:buFont typeface="Arial"/>
              <a:buNone/>
            </a:pPr>
            <a:endParaRPr sz="2200" i="1">
              <a:solidFill>
                <a:srgbClr val="003262"/>
              </a:solidFill>
              <a:highlight>
                <a:srgbClr val="FFFFFF"/>
              </a:highlight>
            </a:endParaRPr>
          </a:p>
          <a:p>
            <a:pPr marL="0" lvl="0" indent="0" algn="l" rtl="0">
              <a:spcBef>
                <a:spcPts val="0"/>
              </a:spcBef>
              <a:spcAft>
                <a:spcPts val="0"/>
              </a:spcAft>
              <a:buNone/>
            </a:pPr>
            <a:endParaRPr sz="2200" i="1">
              <a:solidFill>
                <a:srgbClr val="003262"/>
              </a:solidFill>
              <a:highlight>
                <a:srgbClr val="FFFFFF"/>
              </a:highlight>
            </a:endParaRPr>
          </a:p>
        </p:txBody>
      </p:sp>
      <p:sp>
        <p:nvSpPr>
          <p:cNvPr id="198" name="Google Shape;198;p32"/>
          <p:cNvSpPr txBox="1"/>
          <p:nvPr/>
        </p:nvSpPr>
        <p:spPr>
          <a:xfrm>
            <a:off x="6439475" y="40739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Louise Hon, Bridgette Lehrer, Marina Romani </a:t>
            </a:r>
            <a:endParaRPr sz="1000" i="1">
              <a:solidFill>
                <a:srgbClr val="003262"/>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3"/>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Garen Corbett</a:t>
            </a:r>
            <a:endParaRPr sz="4800">
              <a:solidFill>
                <a:srgbClr val="C4820E"/>
              </a:solidFill>
            </a:endParaRPr>
          </a:p>
        </p:txBody>
      </p:sp>
      <p:sp>
        <p:nvSpPr>
          <p:cNvPr id="204" name="Google Shape;204;p33"/>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CHBRP</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California Health Benefits Review Program (CHBRP)</a:t>
            </a:r>
            <a:endParaRPr sz="1500">
              <a:solidFill>
                <a:schemeClr val="dk1"/>
              </a:solidFill>
              <a:highlight>
                <a:srgbClr val="FFFFFF"/>
              </a:highlight>
              <a:latin typeface="Georgia"/>
              <a:ea typeface="Georgia"/>
              <a:cs typeface="Georgia"/>
              <a:sym typeface="Georgia"/>
            </a:endParaRPr>
          </a:p>
        </p:txBody>
      </p:sp>
      <p:sp>
        <p:nvSpPr>
          <p:cNvPr id="205" name="Google Shape;205;p33"/>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“Garen cultivates a supportive and safe work culture while maintaining focus on our primary mission of providing high-quality analyses to the California Legislature. For</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example, teams are encouraged to think outside of the box in terms of structure and approach when analyzing health insurance legislation.”</a:t>
            </a:r>
            <a:endParaRPr sz="2200" i="1">
              <a:solidFill>
                <a:srgbClr val="003262"/>
              </a:solidFill>
            </a:endParaRPr>
          </a:p>
        </p:txBody>
      </p:sp>
      <p:sp>
        <p:nvSpPr>
          <p:cNvPr id="206" name="Google Shape;206;p33"/>
          <p:cNvSpPr txBox="1"/>
          <p:nvPr/>
        </p:nvSpPr>
        <p:spPr>
          <a:xfrm>
            <a:off x="6343350" y="38125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John Lewis, Adara Citron, Danielle An-Chi Tsou</a:t>
            </a:r>
            <a:endParaRPr sz="1000" i="1">
              <a:solidFill>
                <a:srgbClr val="003262"/>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311700" y="156000"/>
            <a:ext cx="8520600" cy="73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Laurence Diaco (she/her)</a:t>
            </a:r>
            <a:endParaRPr sz="4800">
              <a:solidFill>
                <a:srgbClr val="C4820E"/>
              </a:solidFill>
            </a:endParaRPr>
          </a:p>
        </p:txBody>
      </p:sp>
      <p:sp>
        <p:nvSpPr>
          <p:cNvPr id="212" name="Google Shape;212;p34"/>
          <p:cNvSpPr txBox="1"/>
          <p:nvPr/>
        </p:nvSpPr>
        <p:spPr>
          <a:xfrm>
            <a:off x="311700" y="1006950"/>
            <a:ext cx="8253900" cy="87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Associate Director, Client Services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University Development and Alumni Relations | Annual Programs | Strategic &amp; Direct Response Marketing</a:t>
            </a:r>
            <a:endParaRPr sz="1500">
              <a:solidFill>
                <a:schemeClr val="dk1"/>
              </a:solidFill>
              <a:highlight>
                <a:srgbClr val="FFFFFF"/>
              </a:highlight>
              <a:latin typeface="Georgia"/>
              <a:ea typeface="Georgia"/>
              <a:cs typeface="Georgia"/>
              <a:sym typeface="Georgia"/>
            </a:endParaRPr>
          </a:p>
        </p:txBody>
      </p:sp>
      <p:sp>
        <p:nvSpPr>
          <p:cNvPr id="213" name="Google Shape;213;p34"/>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chemeClr val="lt1"/>
                </a:highlight>
              </a:rPr>
              <a:t>“As a leader Laurence is extremely supportive, making us feel that we can take on any</a:t>
            </a:r>
            <a:endParaRPr sz="2200" i="1">
              <a:solidFill>
                <a:srgbClr val="003262"/>
              </a:solidFill>
              <a:highlight>
                <a:schemeClr val="lt1"/>
              </a:highlight>
            </a:endParaRPr>
          </a:p>
          <a:p>
            <a:pPr marL="0" lvl="0" indent="0" algn="l" rtl="0">
              <a:spcBef>
                <a:spcPts val="0"/>
              </a:spcBef>
              <a:spcAft>
                <a:spcPts val="0"/>
              </a:spcAft>
              <a:buNone/>
            </a:pPr>
            <a:r>
              <a:rPr lang="en" sz="2200" i="1">
                <a:solidFill>
                  <a:srgbClr val="003262"/>
                </a:solidFill>
                <a:highlight>
                  <a:schemeClr val="lt1"/>
                </a:highlight>
              </a:rPr>
              <a:t>challenges, whether it be new clients or new ways of doing things, together as a team.”</a:t>
            </a:r>
            <a:endParaRPr sz="2200" i="1">
              <a:solidFill>
                <a:srgbClr val="003262"/>
              </a:solidFill>
              <a:highlight>
                <a:schemeClr val="lt1"/>
              </a:highlight>
            </a:endParaRPr>
          </a:p>
        </p:txBody>
      </p:sp>
      <p:sp>
        <p:nvSpPr>
          <p:cNvPr id="214" name="Google Shape;214;p34"/>
          <p:cNvSpPr txBox="1"/>
          <p:nvPr/>
        </p:nvSpPr>
        <p:spPr>
          <a:xfrm>
            <a:off x="6439475" y="42263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Dolores Adams, Michael Umbay, Zach Gamlieli </a:t>
            </a:r>
            <a:endParaRPr sz="1000" i="1">
              <a:solidFill>
                <a:srgbClr val="003262"/>
              </a:solidFill>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5"/>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Monique Ellis</a:t>
            </a:r>
            <a:endParaRPr sz="4800">
              <a:solidFill>
                <a:srgbClr val="C4820E"/>
              </a:solidFill>
            </a:endParaRPr>
          </a:p>
        </p:txBody>
      </p:sp>
      <p:sp>
        <p:nvSpPr>
          <p:cNvPr id="220" name="Google Shape;220;p35"/>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Admissions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Haas Undergraduate Program</a:t>
            </a:r>
            <a:endParaRPr sz="1500">
              <a:solidFill>
                <a:schemeClr val="dk1"/>
              </a:solidFill>
              <a:highlight>
                <a:srgbClr val="FFFFFF"/>
              </a:highlight>
              <a:latin typeface="Georgia"/>
              <a:ea typeface="Georgia"/>
              <a:cs typeface="Georgia"/>
              <a:sym typeface="Georgia"/>
            </a:endParaRPr>
          </a:p>
        </p:txBody>
      </p:sp>
      <p:sp>
        <p:nvSpPr>
          <p:cNvPr id="221" name="Google Shape;221;p35"/>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“Monique entrusted me with the creation of our new social media accounts, and gave me full authority to shape our content to give more information about the business major and how to apply. Monique set up meetings between myself and the marketing team at Haas to ensure I had a good framework to work with, and professionals to offer guidance where she couldn’t."</a:t>
            </a:r>
            <a:endParaRPr sz="2200" i="1">
              <a:solidFill>
                <a:srgbClr val="003262"/>
              </a:solidFill>
            </a:endParaRPr>
          </a:p>
        </p:txBody>
      </p:sp>
      <p:sp>
        <p:nvSpPr>
          <p:cNvPr id="222" name="Google Shape;222;p35"/>
          <p:cNvSpPr txBox="1"/>
          <p:nvPr/>
        </p:nvSpPr>
        <p:spPr>
          <a:xfrm>
            <a:off x="6432600" y="38733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Diana Martinez, Asha Nathaniel, Katie Marshall</a:t>
            </a:r>
            <a:endParaRPr sz="1000" i="1">
              <a:solidFill>
                <a:srgbClr val="003262"/>
              </a:solidFill>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Guillermina Flores (she/her)</a:t>
            </a:r>
            <a:endParaRPr sz="4800">
              <a:solidFill>
                <a:srgbClr val="C4820E"/>
              </a:solidFill>
            </a:endParaRPr>
          </a:p>
        </p:txBody>
      </p:sp>
      <p:sp>
        <p:nvSpPr>
          <p:cNvPr id="228" name="Google Shape;228;p36"/>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Custodial I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Residential and Students Service Programs</a:t>
            </a:r>
            <a:endParaRPr sz="1500">
              <a:solidFill>
                <a:schemeClr val="dk1"/>
              </a:solidFill>
              <a:highlight>
                <a:srgbClr val="FFFFFF"/>
              </a:highlight>
              <a:latin typeface="Georgia"/>
              <a:ea typeface="Georgia"/>
              <a:cs typeface="Georgia"/>
              <a:sym typeface="Georgia"/>
            </a:endParaRPr>
          </a:p>
        </p:txBody>
      </p:sp>
      <p:sp>
        <p:nvSpPr>
          <p:cNvPr id="229" name="Google Shape;229;p36"/>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“In addition to posting important information and opportunities to our staff break room and near our timeclock, Guillermina takes the extra step of including them in our morning briefings as well as speaking to us individually who have expressed interest or have shown potential.”</a:t>
            </a:r>
            <a:endParaRPr sz="2200" i="1">
              <a:solidFill>
                <a:srgbClr val="003262"/>
              </a:solidFill>
            </a:endParaRPr>
          </a:p>
        </p:txBody>
      </p:sp>
      <p:sp>
        <p:nvSpPr>
          <p:cNvPr id="230" name="Google Shape;230;p36"/>
          <p:cNvSpPr txBox="1"/>
          <p:nvPr/>
        </p:nvSpPr>
        <p:spPr>
          <a:xfrm>
            <a:off x="6439475" y="42263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Estela Ruvalcaba, Jing Yi Xie,</a:t>
            </a:r>
            <a:endParaRPr sz="1000" i="1">
              <a:solidFill>
                <a:srgbClr val="003262"/>
              </a:solidFill>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7"/>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Jill Fujisaki (she/her)</a:t>
            </a:r>
            <a:endParaRPr sz="4800">
              <a:solidFill>
                <a:srgbClr val="C4820E"/>
              </a:solidFill>
            </a:endParaRPr>
          </a:p>
        </p:txBody>
      </p:sp>
      <p:sp>
        <p:nvSpPr>
          <p:cNvPr id="236" name="Google Shape;236;p37"/>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Management Services Officer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Landscape Architecture &amp; Environmental Planning</a:t>
            </a:r>
            <a:endParaRPr sz="1500">
              <a:solidFill>
                <a:schemeClr val="dk1"/>
              </a:solidFill>
              <a:highlight>
                <a:srgbClr val="FFFFFF"/>
              </a:highlight>
              <a:latin typeface="Georgia"/>
              <a:ea typeface="Georgia"/>
              <a:cs typeface="Georgia"/>
              <a:sym typeface="Georgia"/>
            </a:endParaRPr>
          </a:p>
        </p:txBody>
      </p:sp>
      <p:sp>
        <p:nvSpPr>
          <p:cNvPr id="237" name="Google Shape;237;p37"/>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“Jill wholeheartedly supported and prioritized the vision of a two-day faculty and staff team-building. This radical approach to strategic planning allowed faculty and staff to work collaboratively to create a united front as a department.”</a:t>
            </a:r>
            <a:endParaRPr sz="2200" i="1">
              <a:solidFill>
                <a:srgbClr val="003262"/>
              </a:solidFill>
            </a:endParaRPr>
          </a:p>
        </p:txBody>
      </p:sp>
      <p:sp>
        <p:nvSpPr>
          <p:cNvPr id="238" name="Google Shape;238;p37"/>
          <p:cNvSpPr txBox="1"/>
          <p:nvPr/>
        </p:nvSpPr>
        <p:spPr>
          <a:xfrm>
            <a:off x="6446350" y="3835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Jessica Ambriz,  Christina Hausle, Kathryn Lincoln,  LAEP faculty and students</a:t>
            </a:r>
            <a:endParaRPr sz="1000" i="1">
              <a:solidFill>
                <a:srgbClr val="003262"/>
              </a:solidFill>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8"/>
          <p:cNvSpPr txBox="1">
            <a:spLocks noGrp="1"/>
          </p:cNvSpPr>
          <p:nvPr>
            <p:ph type="title"/>
          </p:nvPr>
        </p:nvSpPr>
        <p:spPr>
          <a:xfrm>
            <a:off x="311700" y="156000"/>
            <a:ext cx="8520600" cy="74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Sarah Gaugler (she/her)</a:t>
            </a:r>
            <a:endParaRPr sz="4800">
              <a:solidFill>
                <a:srgbClr val="C4820E"/>
              </a:solidFill>
            </a:endParaRPr>
          </a:p>
        </p:txBody>
      </p:sp>
      <p:sp>
        <p:nvSpPr>
          <p:cNvPr id="244" name="Google Shape;244;p38"/>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Contracts and Grants Supervisor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ERSO</a:t>
            </a:r>
            <a:endParaRPr sz="1500">
              <a:solidFill>
                <a:schemeClr val="dk1"/>
              </a:solidFill>
              <a:highlight>
                <a:srgbClr val="FFFFFF"/>
              </a:highlight>
              <a:latin typeface="Georgia"/>
              <a:ea typeface="Georgia"/>
              <a:cs typeface="Georgia"/>
              <a:sym typeface="Georgia"/>
            </a:endParaRPr>
          </a:p>
        </p:txBody>
      </p:sp>
      <p:sp>
        <p:nvSpPr>
          <p:cNvPr id="245" name="Google Shape;245;p38"/>
          <p:cNvSpPr txBox="1">
            <a:spLocks noGrp="1"/>
          </p:cNvSpPr>
          <p:nvPr>
            <p:ph type="title"/>
          </p:nvPr>
        </p:nvSpPr>
        <p:spPr>
          <a:xfrm>
            <a:off x="772150" y="16534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“Sarah knows that we are all very hard workers but she takes the time to make  sure we are also taking care of ourselves and also reminds us that while our jobs are important, our  well-being is more important. This kind of personal care is often said by supervisors but rarely backed up  with action. Sarah not only talks the talk but walks the walk.”</a:t>
            </a:r>
            <a:endParaRPr sz="2200" i="1">
              <a:solidFill>
                <a:srgbClr val="003262"/>
              </a:solidFill>
              <a:highlight>
                <a:srgbClr val="FFFFFF"/>
              </a:highlight>
            </a:endParaRPr>
          </a:p>
        </p:txBody>
      </p:sp>
      <p:sp>
        <p:nvSpPr>
          <p:cNvPr id="246" name="Google Shape;246;p38"/>
          <p:cNvSpPr txBox="1"/>
          <p:nvPr/>
        </p:nvSpPr>
        <p:spPr>
          <a:xfrm>
            <a:off x="6439475" y="38721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Amy Frithsen, Angela Brito Baldwin, Weixing Ou, Brian Bratton, Anne Krysiak, Cathy Nguyen, Karen Headrick</a:t>
            </a:r>
            <a:endParaRPr sz="1000" i="1">
              <a:solidFill>
                <a:srgbClr val="003262"/>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Julia Arno (she/her)</a:t>
            </a:r>
            <a:endParaRPr sz="4800">
              <a:solidFill>
                <a:srgbClr val="C4820E"/>
              </a:solidFill>
            </a:endParaRPr>
          </a:p>
        </p:txBody>
      </p:sp>
      <p:sp>
        <p:nvSpPr>
          <p:cNvPr id="108" name="Google Shape;108;p21"/>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500">
                <a:solidFill>
                  <a:schemeClr val="dk1"/>
                </a:solidFill>
                <a:highlight>
                  <a:srgbClr val="FFFFFF"/>
                </a:highlight>
                <a:latin typeface="Georgia"/>
                <a:ea typeface="Georgia"/>
                <a:cs typeface="Georgia"/>
                <a:sym typeface="Georgia"/>
              </a:rPr>
              <a:t>Executive 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500">
                <a:solidFill>
                  <a:schemeClr val="dk1"/>
                </a:solidFill>
                <a:highlight>
                  <a:srgbClr val="FFFFFF"/>
                </a:highlight>
                <a:latin typeface="Georgia"/>
                <a:ea typeface="Georgia"/>
                <a:cs typeface="Georgia"/>
                <a:sym typeface="Georgia"/>
              </a:rPr>
              <a:t>Berkeley Regional Services Professional Schools Region</a:t>
            </a:r>
            <a:endParaRPr sz="1500">
              <a:solidFill>
                <a:schemeClr val="dk1"/>
              </a:solidFill>
              <a:highlight>
                <a:srgbClr val="FFFFFF"/>
              </a:highlight>
              <a:latin typeface="Georgia"/>
              <a:ea typeface="Georgia"/>
              <a:cs typeface="Georgia"/>
              <a:sym typeface="Georgia"/>
            </a:endParaRPr>
          </a:p>
        </p:txBody>
      </p:sp>
      <p:sp>
        <p:nvSpPr>
          <p:cNvPr id="109" name="Google Shape;109;p21"/>
          <p:cNvSpPr txBox="1">
            <a:spLocks noGrp="1"/>
          </p:cNvSpPr>
          <p:nvPr>
            <p:ph type="title"/>
          </p:nvPr>
        </p:nvSpPr>
        <p:spPr>
          <a:xfrm>
            <a:off x="809100" y="1854625"/>
            <a:ext cx="78594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a:t>
            </a:r>
            <a:r>
              <a:rPr lang="en" sz="2200" i="1">
                <a:solidFill>
                  <a:srgbClr val="1F1F1F"/>
                </a:solidFill>
                <a:highlight>
                  <a:srgbClr val="FFFFFF"/>
                </a:highlight>
              </a:rPr>
              <a:t>Even when the budget is limited Julia finds ways to empower her team with training, resources, and career development opportunities that make them feel appreciated and motivated to strive for excellence.</a:t>
            </a:r>
            <a:r>
              <a:rPr lang="en" sz="2200" i="1">
                <a:solidFill>
                  <a:srgbClr val="003262"/>
                </a:solidFill>
                <a:highlight>
                  <a:srgbClr val="FFFFFF"/>
                </a:highlight>
              </a:rPr>
              <a:t>”</a:t>
            </a:r>
            <a:endParaRPr sz="2200" i="1">
              <a:solidFill>
                <a:srgbClr val="003262"/>
              </a:solidFill>
            </a:endParaRPr>
          </a:p>
        </p:txBody>
      </p:sp>
      <p:sp>
        <p:nvSpPr>
          <p:cNvPr id="110" name="Google Shape;110;p21"/>
          <p:cNvSpPr txBox="1"/>
          <p:nvPr/>
        </p:nvSpPr>
        <p:spPr>
          <a:xfrm>
            <a:off x="6439475" y="331890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1F1F1F"/>
                </a:solidFill>
                <a:highlight>
                  <a:srgbClr val="FFFFFF"/>
                </a:highlight>
                <a:latin typeface="Georgia"/>
                <a:ea typeface="Georgia"/>
                <a:cs typeface="Georgia"/>
                <a:sym typeface="Georgia"/>
              </a:rPr>
              <a:t>Christine Donithan, Aza Gevorkian, Latara Harris, Anne Oakenfull, Marco Ruiz</a:t>
            </a:r>
            <a:r>
              <a:rPr lang="en" sz="1000" i="1">
                <a:solidFill>
                  <a:srgbClr val="003262"/>
                </a:solidFill>
                <a:latin typeface="Georgia"/>
                <a:ea typeface="Georgia"/>
                <a:cs typeface="Georgia"/>
                <a:sym typeface="Georgia"/>
              </a:rPr>
              <a:t>, </a:t>
            </a:r>
            <a:r>
              <a:rPr lang="en" sz="1000" i="1">
                <a:solidFill>
                  <a:srgbClr val="1F1F1F"/>
                </a:solidFill>
                <a:highlight>
                  <a:srgbClr val="FFFFFF"/>
                </a:highlight>
                <a:latin typeface="Georgia"/>
                <a:ea typeface="Georgia"/>
                <a:cs typeface="Georgia"/>
                <a:sym typeface="Georgia"/>
              </a:rPr>
              <a:t>Rene</a:t>
            </a:r>
            <a:r>
              <a:rPr lang="en" sz="1000" i="1">
                <a:solidFill>
                  <a:schemeClr val="dk1"/>
                </a:solidFill>
                <a:highlight>
                  <a:srgbClr val="FFFFFF"/>
                </a:highlight>
                <a:latin typeface="Georgia"/>
                <a:ea typeface="Georgia"/>
                <a:cs typeface="Georgia"/>
                <a:sym typeface="Georgia"/>
              </a:rPr>
              <a:t>é </a:t>
            </a:r>
            <a:r>
              <a:rPr lang="en" sz="1000" i="1">
                <a:solidFill>
                  <a:srgbClr val="1F1F1F"/>
                </a:solidFill>
                <a:highlight>
                  <a:srgbClr val="FFFFFF"/>
                </a:highlight>
                <a:latin typeface="Georgia"/>
                <a:ea typeface="Georgia"/>
                <a:cs typeface="Georgia"/>
                <a:sym typeface="Georgia"/>
              </a:rPr>
              <a:t>Wallace, Tian Yu</a:t>
            </a:r>
            <a:r>
              <a:rPr lang="en" sz="1000" i="1">
                <a:solidFill>
                  <a:srgbClr val="1F1F1F"/>
                </a:solidFill>
                <a:latin typeface="Georgia"/>
                <a:ea typeface="Georgia"/>
                <a:cs typeface="Georgia"/>
                <a:sym typeface="Georgia"/>
              </a:rPr>
              <a:t> Jennifer Ahern, Linda Burton, Charles Cannon, Allyson C Cesario, Sandi Rollins Ketchpel, </a:t>
            </a:r>
            <a:r>
              <a:rPr lang="en" sz="1000" i="1">
                <a:solidFill>
                  <a:srgbClr val="003262"/>
                </a:solidFill>
                <a:latin typeface="Georgia"/>
                <a:ea typeface="Georgia"/>
                <a:cs typeface="Georgia"/>
                <a:sym typeface="Georgia"/>
              </a:rPr>
              <a:t>Michael Lu, Monica Porter, Michelle D. Young</a:t>
            </a:r>
            <a:endParaRPr sz="1000" i="1">
              <a:solidFill>
                <a:srgbClr val="003262"/>
              </a:solidFill>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9"/>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Melanie Green (she/her)</a:t>
            </a:r>
            <a:endParaRPr sz="4800">
              <a:solidFill>
                <a:srgbClr val="C4820E"/>
              </a:solidFill>
            </a:endParaRPr>
          </a:p>
        </p:txBody>
      </p:sp>
      <p:sp>
        <p:nvSpPr>
          <p:cNvPr id="252" name="Google Shape;252;p39"/>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RTL Communications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Research, Teaching, and Learning (RTL)</a:t>
            </a:r>
            <a:endParaRPr sz="1500">
              <a:solidFill>
                <a:schemeClr val="dk1"/>
              </a:solidFill>
              <a:highlight>
                <a:srgbClr val="FFFFFF"/>
              </a:highlight>
              <a:latin typeface="Georgia"/>
              <a:ea typeface="Georgia"/>
              <a:cs typeface="Georgia"/>
              <a:sym typeface="Georgia"/>
            </a:endParaRPr>
          </a:p>
        </p:txBody>
      </p:sp>
      <p:sp>
        <p:nvSpPr>
          <p:cNvPr id="253" name="Google Shape;253;p39"/>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200" i="1">
                <a:solidFill>
                  <a:srgbClr val="003262"/>
                </a:solidFill>
                <a:highlight>
                  <a:srgbClr val="FFFFFF"/>
                </a:highlight>
              </a:rPr>
              <a:t>"Melanie has been extremely attentive to the impact of my expanding portfolio of work as organizational changes have impacted my role, and has not only encouraged me to think creatively about the best ways to utilize my limited resources and bandwidth, but initiated the process for me in requesting a reclassification to reflect my actual job duties and responsibilities."</a:t>
            </a:r>
            <a:endParaRPr sz="2200" i="1">
              <a:solidFill>
                <a:srgbClr val="003262"/>
              </a:solidFill>
              <a:highlight>
                <a:srgbClr val="FFFFFF"/>
              </a:highlight>
            </a:endParaRPr>
          </a:p>
          <a:p>
            <a:pPr marL="0" lvl="0" indent="0" algn="l" rtl="0">
              <a:spcBef>
                <a:spcPts val="0"/>
              </a:spcBef>
              <a:spcAft>
                <a:spcPts val="0"/>
              </a:spcAft>
              <a:buClr>
                <a:schemeClr val="dk1"/>
              </a:buClr>
              <a:buSzPts val="1100"/>
              <a:buFont typeface="Arial"/>
              <a:buNone/>
            </a:pPr>
            <a:endParaRPr sz="2200" i="1">
              <a:solidFill>
                <a:srgbClr val="003262"/>
              </a:solidFill>
              <a:highlight>
                <a:srgbClr val="FFFFFF"/>
              </a:highlight>
            </a:endParaRPr>
          </a:p>
          <a:p>
            <a:pPr marL="0" lvl="0" indent="0" algn="l" rtl="0">
              <a:spcBef>
                <a:spcPts val="0"/>
              </a:spcBef>
              <a:spcAft>
                <a:spcPts val="0"/>
              </a:spcAft>
              <a:buNone/>
            </a:pPr>
            <a:endParaRPr sz="2200" i="1">
              <a:solidFill>
                <a:srgbClr val="003262"/>
              </a:solidFill>
              <a:highlight>
                <a:srgbClr val="FFFFFF"/>
              </a:highlight>
            </a:endParaRPr>
          </a:p>
        </p:txBody>
      </p:sp>
      <p:sp>
        <p:nvSpPr>
          <p:cNvPr id="254" name="Google Shape;254;p39"/>
          <p:cNvSpPr txBox="1"/>
          <p:nvPr/>
        </p:nvSpPr>
        <p:spPr>
          <a:xfrm>
            <a:off x="6439475" y="40739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Elizabeth Yuen</a:t>
            </a:r>
            <a:endParaRPr sz="1000" i="1">
              <a:solidFill>
                <a:srgbClr val="003262"/>
              </a:solidFill>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0"/>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Lynne E Grigsby-Standfill </a:t>
            </a:r>
            <a:endParaRPr sz="4800">
              <a:solidFill>
                <a:srgbClr val="C4820E"/>
              </a:solidFill>
            </a:endParaRPr>
          </a:p>
        </p:txBody>
      </p:sp>
      <p:sp>
        <p:nvSpPr>
          <p:cNvPr id="260" name="Google Shape;260;p40"/>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rgbClr val="1F1F1F"/>
                </a:solidFill>
                <a:highlight>
                  <a:schemeClr val="lt1"/>
                </a:highlight>
                <a:latin typeface="Georgia"/>
                <a:ea typeface="Georgia"/>
                <a:cs typeface="Georgia"/>
                <a:sym typeface="Georgia"/>
              </a:rPr>
              <a:t>Division Head</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Library IT</a:t>
            </a:r>
            <a:endParaRPr sz="1500">
              <a:solidFill>
                <a:schemeClr val="dk1"/>
              </a:solidFill>
              <a:highlight>
                <a:schemeClr val="lt1"/>
              </a:highlight>
              <a:latin typeface="Georgia"/>
              <a:ea typeface="Georgia"/>
              <a:cs typeface="Georgia"/>
              <a:sym typeface="Georgia"/>
            </a:endParaRPr>
          </a:p>
        </p:txBody>
      </p:sp>
      <p:sp>
        <p:nvSpPr>
          <p:cNvPr id="261" name="Google Shape;261;p40"/>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“Lynne encourages us to take ownership of our work and provides us with the autonomy to make decisions and implement solutions. This approach has not only improved our skills but has also fostered a sense of ownership and pride in our work.”</a:t>
            </a:r>
            <a:endParaRPr sz="2200" i="1">
              <a:solidFill>
                <a:srgbClr val="003262"/>
              </a:solidFill>
            </a:endParaRPr>
          </a:p>
        </p:txBody>
      </p:sp>
      <p:sp>
        <p:nvSpPr>
          <p:cNvPr id="262" name="Google Shape;262;p40"/>
          <p:cNvSpPr txBox="1"/>
          <p:nvPr/>
        </p:nvSpPr>
        <p:spPr>
          <a:xfrm>
            <a:off x="6439475" y="36929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Chrissy Huhn, Daniel C. Schmidt, David Tribwasser, David S. Wong,Jackie Gosselar, Lisa Weber</a:t>
            </a:r>
            <a:endParaRPr sz="1000" i="1">
              <a:solidFill>
                <a:srgbClr val="003262"/>
              </a:solidFill>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1"/>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Serena Groen (she/her)</a:t>
            </a:r>
            <a:endParaRPr sz="4800">
              <a:solidFill>
                <a:srgbClr val="C4820E"/>
              </a:solidFill>
            </a:endParaRPr>
          </a:p>
        </p:txBody>
      </p:sp>
      <p:sp>
        <p:nvSpPr>
          <p:cNvPr id="268" name="Google Shape;268;p41"/>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Administration</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The Charles and Louise Travers Department of Political Science</a:t>
            </a:r>
            <a:endParaRPr sz="1500">
              <a:solidFill>
                <a:schemeClr val="dk1"/>
              </a:solidFill>
              <a:highlight>
                <a:srgbClr val="FFFFFF"/>
              </a:highlight>
              <a:latin typeface="Georgia"/>
              <a:ea typeface="Georgia"/>
              <a:cs typeface="Georgia"/>
              <a:sym typeface="Georgia"/>
            </a:endParaRPr>
          </a:p>
        </p:txBody>
      </p:sp>
      <p:sp>
        <p:nvSpPr>
          <p:cNvPr id="269" name="Google Shape;269;p41"/>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“Serena has recognized when staff should be reclassified. She has identified when their contributions and responsibilities have long warranted the need for this. She gives us the opportunity to be acknowledged and appropriately compensated for the work that we bring to the department and fosters an environment where our hard work gets recognized."</a:t>
            </a:r>
            <a:endParaRPr sz="2200" i="1">
              <a:solidFill>
                <a:srgbClr val="003262"/>
              </a:solidFill>
            </a:endParaRPr>
          </a:p>
        </p:txBody>
      </p:sp>
      <p:sp>
        <p:nvSpPr>
          <p:cNvPr id="270" name="Google Shape;270;p41"/>
          <p:cNvSpPr txBox="1"/>
          <p:nvPr/>
        </p:nvSpPr>
        <p:spPr>
          <a:xfrm>
            <a:off x="6439475" y="39215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Erin Blanton, Efrat Cidon, Katie Jo Johnson, Bryana McBride, Suzanne Mcdermott, Charlotte Merriwether, Kristine Nera, Stacey Owens</a:t>
            </a:r>
            <a:endParaRPr sz="1000" i="1">
              <a:solidFill>
                <a:srgbClr val="003262"/>
              </a:solidFill>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2"/>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Maria Hjelm</a:t>
            </a:r>
            <a:endParaRPr sz="4800">
              <a:solidFill>
                <a:srgbClr val="C4820E"/>
              </a:solidFill>
            </a:endParaRPr>
          </a:p>
        </p:txBody>
      </p:sp>
      <p:sp>
        <p:nvSpPr>
          <p:cNvPr id="276" name="Google Shape;276;p42"/>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Assistant Dean, Development</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Division of Mathematical &amp; Physical Sciences</a:t>
            </a:r>
            <a:endParaRPr sz="1500">
              <a:solidFill>
                <a:schemeClr val="dk1"/>
              </a:solidFill>
              <a:highlight>
                <a:srgbClr val="FFFFFF"/>
              </a:highlight>
              <a:latin typeface="Georgia"/>
              <a:ea typeface="Georgia"/>
              <a:cs typeface="Georgia"/>
              <a:sym typeface="Georgia"/>
            </a:endParaRPr>
          </a:p>
        </p:txBody>
      </p:sp>
      <p:sp>
        <p:nvSpPr>
          <p:cNvPr id="277" name="Google Shape;277;p42"/>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“While other managers might have difficulty co-leading similar but distinct divisions, Maria and Kirsten have established a complimentary and supportive team dynamic and leadership style. They have clear expectations for how to divide activities, communications, and events, and often seek to find collaborative opportunities that highlight both divisions.”</a:t>
            </a:r>
            <a:endParaRPr sz="2200" i="1">
              <a:solidFill>
                <a:srgbClr val="003262"/>
              </a:solidFill>
            </a:endParaRPr>
          </a:p>
        </p:txBody>
      </p:sp>
      <p:sp>
        <p:nvSpPr>
          <p:cNvPr id="278" name="Google Shape;278;p42"/>
          <p:cNvSpPr txBox="1"/>
          <p:nvPr/>
        </p:nvSpPr>
        <p:spPr>
          <a:xfrm>
            <a:off x="5875125" y="4026850"/>
            <a:ext cx="28464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Rachel Schafer, Ashley Feigel, Melanie VandenBerghe,Ryan Guasco,Meghan Long,Tim Schneider  </a:t>
            </a:r>
            <a:endParaRPr sz="1000" i="1">
              <a:solidFill>
                <a:srgbClr val="003262"/>
              </a:solidFill>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3"/>
          <p:cNvSpPr txBox="1">
            <a:spLocks noGrp="1"/>
          </p:cNvSpPr>
          <p:nvPr>
            <p:ph type="title"/>
          </p:nvPr>
        </p:nvSpPr>
        <p:spPr>
          <a:xfrm>
            <a:off x="311700" y="156000"/>
            <a:ext cx="8520600" cy="72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Gloria Kaci (she/her)</a:t>
            </a:r>
            <a:endParaRPr sz="4800">
              <a:solidFill>
                <a:srgbClr val="C4820E"/>
              </a:solidFill>
            </a:endParaRPr>
          </a:p>
        </p:txBody>
      </p:sp>
      <p:sp>
        <p:nvSpPr>
          <p:cNvPr id="284" name="Google Shape;284;p43"/>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Assistant Athletic Director, Event Management </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Intercollegiate Athletics</a:t>
            </a:r>
            <a:endParaRPr sz="1500">
              <a:solidFill>
                <a:schemeClr val="dk1"/>
              </a:solidFill>
              <a:highlight>
                <a:srgbClr val="FFFFFF"/>
              </a:highlight>
              <a:latin typeface="Georgia"/>
              <a:ea typeface="Georgia"/>
              <a:cs typeface="Georgia"/>
              <a:sym typeface="Georgia"/>
            </a:endParaRPr>
          </a:p>
        </p:txBody>
      </p:sp>
      <p:sp>
        <p:nvSpPr>
          <p:cNvPr id="285" name="Google Shape;285;p43"/>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chemeClr val="lt1"/>
                </a:highlight>
              </a:rPr>
              <a:t>“Glo is wise in her approach to staff development. She realized an opportunity to spend more time developing younger staff and cultivating a culture of learning. She spent less time teaching this year and more time on answering questions and having the staff learn through work.”</a:t>
            </a:r>
            <a:endParaRPr sz="2200" i="1">
              <a:solidFill>
                <a:srgbClr val="003262"/>
              </a:solidFill>
              <a:highlight>
                <a:schemeClr val="lt1"/>
              </a:highlight>
            </a:endParaRPr>
          </a:p>
        </p:txBody>
      </p:sp>
      <p:sp>
        <p:nvSpPr>
          <p:cNvPr id="286" name="Google Shape;286;p43"/>
          <p:cNvSpPr txBox="1"/>
          <p:nvPr/>
        </p:nvSpPr>
        <p:spPr>
          <a:xfrm>
            <a:off x="6439475" y="38453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900" i="1">
                <a:solidFill>
                  <a:srgbClr val="003262"/>
                </a:solidFill>
                <a:latin typeface="Georgia"/>
                <a:ea typeface="Georgia"/>
                <a:cs typeface="Georgia"/>
                <a:sym typeface="Georgia"/>
              </a:rPr>
              <a:t>Nominated by:</a:t>
            </a:r>
            <a:endParaRPr sz="900" i="1">
              <a:solidFill>
                <a:srgbClr val="003262"/>
              </a:solidFill>
              <a:latin typeface="Georgia"/>
              <a:ea typeface="Georgia"/>
              <a:cs typeface="Georgia"/>
              <a:sym typeface="Georgia"/>
            </a:endParaRPr>
          </a:p>
          <a:p>
            <a:pPr marL="0" lvl="0" indent="0" algn="r" rtl="0">
              <a:spcBef>
                <a:spcPts val="0"/>
              </a:spcBef>
              <a:spcAft>
                <a:spcPts val="0"/>
              </a:spcAft>
              <a:buNone/>
            </a:pPr>
            <a:r>
              <a:rPr lang="en" sz="900" i="1">
                <a:solidFill>
                  <a:srgbClr val="003262"/>
                </a:solidFill>
                <a:latin typeface="Georgia"/>
                <a:ea typeface="Georgia"/>
                <a:cs typeface="Georgia"/>
                <a:sym typeface="Georgia"/>
              </a:rPr>
              <a:t>Hannah Pearson, Sarah Hantke, Timothy Ross </a:t>
            </a:r>
            <a:endParaRPr sz="900" i="1">
              <a:solidFill>
                <a:srgbClr val="003262"/>
              </a:solidFill>
              <a:latin typeface="Georgia"/>
              <a:ea typeface="Georgia"/>
              <a:cs typeface="Georgia"/>
              <a:sym typeface="Georgia"/>
            </a:endParaRPr>
          </a:p>
          <a:p>
            <a:pPr marL="0" lvl="0" indent="0" algn="r" rtl="0">
              <a:spcBef>
                <a:spcPts val="0"/>
              </a:spcBef>
              <a:spcAft>
                <a:spcPts val="0"/>
              </a:spcAft>
              <a:buNone/>
            </a:pPr>
            <a:endParaRPr sz="900" i="1">
              <a:solidFill>
                <a:srgbClr val="003262"/>
              </a:solidFill>
              <a:latin typeface="Georgia"/>
              <a:ea typeface="Georgia"/>
              <a:cs typeface="Georgia"/>
              <a:sym typeface="Georgi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4"/>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Avni Kansara (she/her)</a:t>
            </a:r>
            <a:endParaRPr sz="4800">
              <a:solidFill>
                <a:srgbClr val="C4820E"/>
              </a:solidFill>
            </a:endParaRPr>
          </a:p>
        </p:txBody>
      </p:sp>
      <p:sp>
        <p:nvSpPr>
          <p:cNvPr id="292" name="Google Shape;292;p44"/>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Student Experience</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Evening &amp; Weekend MBA Program, Haas School of Business)</a:t>
            </a:r>
            <a:endParaRPr sz="1500">
              <a:solidFill>
                <a:schemeClr val="dk1"/>
              </a:solidFill>
              <a:highlight>
                <a:srgbClr val="FFFFFF"/>
              </a:highlight>
              <a:latin typeface="Georgia"/>
              <a:ea typeface="Georgia"/>
              <a:cs typeface="Georgia"/>
              <a:sym typeface="Georgia"/>
            </a:endParaRPr>
          </a:p>
        </p:txBody>
      </p:sp>
      <p:sp>
        <p:nvSpPr>
          <p:cNvPr id="293" name="Google Shape;293;p44"/>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“What impressed me the most was Avni's genuine dedication to inclusivity, ensuring that every team member's voice was heard. This not only elevated team morale but also fostered a strong sense of ownership and camaraderie among us.”</a:t>
            </a:r>
            <a:endParaRPr sz="2200" i="1">
              <a:solidFill>
                <a:srgbClr val="003262"/>
              </a:solidFill>
            </a:endParaRPr>
          </a:p>
        </p:txBody>
      </p:sp>
      <p:sp>
        <p:nvSpPr>
          <p:cNvPr id="294" name="Google Shape;294;p44"/>
          <p:cNvSpPr txBox="1"/>
          <p:nvPr/>
        </p:nvSpPr>
        <p:spPr>
          <a:xfrm>
            <a:off x="6439475" y="386602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Luisa Guzman Gomez, </a:t>
            </a:r>
            <a:endParaRPr sz="1000" i="1">
              <a:solidFill>
                <a:srgbClr val="003262"/>
              </a:solidFill>
              <a:latin typeface="Georgia"/>
              <a:ea typeface="Georgia"/>
              <a:cs typeface="Georgia"/>
              <a:sym typeface="Georgi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5"/>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James Kato (he/him)</a:t>
            </a:r>
            <a:endParaRPr sz="4800">
              <a:solidFill>
                <a:srgbClr val="C4820E"/>
              </a:solidFill>
            </a:endParaRPr>
          </a:p>
        </p:txBody>
      </p:sp>
      <p:sp>
        <p:nvSpPr>
          <p:cNvPr id="300" name="Google Shape;300;p45"/>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Interim Assistant Dean of Students and 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Center for Support and Intervention</a:t>
            </a:r>
            <a:endParaRPr sz="1500">
              <a:solidFill>
                <a:schemeClr val="dk1"/>
              </a:solidFill>
              <a:highlight>
                <a:srgbClr val="FFFFFF"/>
              </a:highlight>
              <a:latin typeface="Georgia"/>
              <a:ea typeface="Georgia"/>
              <a:cs typeface="Georgia"/>
              <a:sym typeface="Georgia"/>
            </a:endParaRPr>
          </a:p>
        </p:txBody>
      </p:sp>
      <p:sp>
        <p:nvSpPr>
          <p:cNvPr id="301" name="Google Shape;301;p45"/>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“James prioritizes the growth and development of staff to advance their mastery of Case Management through creating strategic opportunities for skill building, leadership development, project management, and supervising.”</a:t>
            </a:r>
            <a:endParaRPr sz="2200" i="1">
              <a:solidFill>
                <a:srgbClr val="003262"/>
              </a:solidFill>
            </a:endParaRPr>
          </a:p>
        </p:txBody>
      </p:sp>
      <p:sp>
        <p:nvSpPr>
          <p:cNvPr id="302" name="Google Shape;302;p45"/>
          <p:cNvSpPr txBox="1"/>
          <p:nvPr/>
        </p:nvSpPr>
        <p:spPr>
          <a:xfrm>
            <a:off x="6483825" y="382270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Clr>
                <a:schemeClr val="dk1"/>
              </a:buClr>
              <a:buSzPts val="1100"/>
              <a:buFont typeface="Arial"/>
              <a:buNone/>
            </a:pPr>
            <a:r>
              <a:rPr lang="en" sz="1000" i="1">
                <a:solidFill>
                  <a:srgbClr val="003262"/>
                </a:solidFill>
                <a:latin typeface="Georgia"/>
                <a:ea typeface="Georgia"/>
                <a:cs typeface="Georgia"/>
                <a:sym typeface="Georgia"/>
              </a:rPr>
              <a:t>Becca Gardner, Eric Levi, Russell Maan, Emilie Mitchell, Katie Morrison-White, Joanna Morales</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6"/>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Maria Kies (she/her)</a:t>
            </a:r>
            <a:endParaRPr sz="4800">
              <a:solidFill>
                <a:srgbClr val="C4820E"/>
              </a:solidFill>
            </a:endParaRPr>
          </a:p>
        </p:txBody>
      </p:sp>
      <p:sp>
        <p:nvSpPr>
          <p:cNvPr id="308" name="Google Shape;308;p46"/>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Department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Astronomy</a:t>
            </a:r>
            <a:endParaRPr sz="1500">
              <a:solidFill>
                <a:schemeClr val="dk1"/>
              </a:solidFill>
              <a:highlight>
                <a:srgbClr val="FFFFFF"/>
              </a:highlight>
              <a:latin typeface="Georgia"/>
              <a:ea typeface="Georgia"/>
              <a:cs typeface="Georgia"/>
              <a:sym typeface="Georgia"/>
            </a:endParaRPr>
          </a:p>
        </p:txBody>
      </p:sp>
      <p:sp>
        <p:nvSpPr>
          <p:cNvPr id="309" name="Google Shape;309;p46"/>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“Maria is a hard-working manager who is deeply invested in the overall success of our department and to all the individuals that make up the department. She holds her staff accountable for the successful completion of tasks and projects and in turn, we can be confident that she follows through on her commitments.”</a:t>
            </a:r>
            <a:endParaRPr sz="2200" i="1">
              <a:solidFill>
                <a:srgbClr val="003262"/>
              </a:solidFill>
            </a:endParaRPr>
          </a:p>
        </p:txBody>
      </p:sp>
      <p:sp>
        <p:nvSpPr>
          <p:cNvPr id="310" name="Google Shape;310;p46"/>
          <p:cNvSpPr txBox="1"/>
          <p:nvPr/>
        </p:nvSpPr>
        <p:spPr>
          <a:xfrm>
            <a:off x="6535500" y="40887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Bill Boyd, Brianna Franklin, Brandye Johnson, Yasasha Ridel </a:t>
            </a:r>
            <a:endParaRPr sz="1000" i="1">
              <a:solidFill>
                <a:srgbClr val="003262"/>
              </a:solidFill>
              <a:latin typeface="Georgia"/>
              <a:ea typeface="Georgia"/>
              <a:cs typeface="Georgia"/>
              <a:sym typeface="Georgi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7"/>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Marianne Koch (she/her)</a:t>
            </a:r>
            <a:endParaRPr sz="4800">
              <a:solidFill>
                <a:srgbClr val="C4820E"/>
              </a:solidFill>
            </a:endParaRPr>
          </a:p>
        </p:txBody>
      </p:sp>
      <p:sp>
        <p:nvSpPr>
          <p:cNvPr id="316" name="Google Shape;316;p47"/>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Department Director, Business &amp; Management, UCB Extension</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UC Berkeley Extension - Business &amp; Management Department</a:t>
            </a:r>
            <a:endParaRPr sz="1500">
              <a:solidFill>
                <a:schemeClr val="dk1"/>
              </a:solidFill>
              <a:highlight>
                <a:srgbClr val="FFFFFF"/>
              </a:highlight>
              <a:latin typeface="Georgia"/>
              <a:ea typeface="Georgia"/>
              <a:cs typeface="Georgia"/>
              <a:sym typeface="Georgia"/>
            </a:endParaRPr>
          </a:p>
        </p:txBody>
      </p:sp>
      <p:sp>
        <p:nvSpPr>
          <p:cNvPr id="317" name="Google Shape;317;p47"/>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“Marianne helped me decide to take an introduction to counseling course through UC Berkeley Extension this semester, an endeavor that will help me to better understand the student population that we serve and will enable me to develop additional skills to advise our students, all while exploring new career options that I may wish to pursue in the future.”</a:t>
            </a:r>
            <a:endParaRPr sz="2200" i="1">
              <a:solidFill>
                <a:srgbClr val="003262"/>
              </a:solidFill>
            </a:endParaRPr>
          </a:p>
        </p:txBody>
      </p:sp>
      <p:sp>
        <p:nvSpPr>
          <p:cNvPr id="318" name="Google Shape;318;p47"/>
          <p:cNvSpPr txBox="1"/>
          <p:nvPr/>
        </p:nvSpPr>
        <p:spPr>
          <a:xfrm>
            <a:off x="6439475" y="41501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Donnetta Kydd, Kelli Hernandez, John Otto, Yi Kames</a:t>
            </a:r>
            <a:endParaRPr sz="1000" i="1">
              <a:solidFill>
                <a:srgbClr val="003262"/>
              </a:solidFill>
              <a:latin typeface="Georgia"/>
              <a:ea typeface="Georgia"/>
              <a:cs typeface="Georgia"/>
              <a:sym typeface="Georgi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8"/>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Phillip Larkin (he/him)</a:t>
            </a:r>
            <a:endParaRPr sz="4800">
              <a:solidFill>
                <a:srgbClr val="C4820E"/>
              </a:solidFill>
            </a:endParaRPr>
          </a:p>
        </p:txBody>
      </p:sp>
      <p:sp>
        <p:nvSpPr>
          <p:cNvPr id="324" name="Google Shape;324;p48"/>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Accounting Supervisor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Contracts and Grants Accounting</a:t>
            </a:r>
            <a:endParaRPr sz="1500">
              <a:solidFill>
                <a:schemeClr val="dk1"/>
              </a:solidFill>
              <a:highlight>
                <a:srgbClr val="FFFFFF"/>
              </a:highlight>
              <a:latin typeface="Georgia"/>
              <a:ea typeface="Georgia"/>
              <a:cs typeface="Georgia"/>
              <a:sym typeface="Georgia"/>
            </a:endParaRPr>
          </a:p>
        </p:txBody>
      </p:sp>
      <p:sp>
        <p:nvSpPr>
          <p:cNvPr id="325" name="Google Shape;325;p48"/>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chemeClr val="lt1"/>
                </a:highlight>
              </a:rPr>
              <a:t>“Phillip encourages and reminds us of opportunities to further our professional development during our monthly</a:t>
            </a:r>
            <a:endParaRPr sz="2200" i="1">
              <a:solidFill>
                <a:srgbClr val="003262"/>
              </a:solidFill>
              <a:highlight>
                <a:schemeClr val="lt1"/>
              </a:highlight>
            </a:endParaRPr>
          </a:p>
          <a:p>
            <a:pPr marL="0" lvl="0" indent="0" algn="l" rtl="0">
              <a:spcBef>
                <a:spcPts val="0"/>
              </a:spcBef>
              <a:spcAft>
                <a:spcPts val="0"/>
              </a:spcAft>
              <a:buNone/>
            </a:pPr>
            <a:r>
              <a:rPr lang="en" sz="2200" i="1">
                <a:solidFill>
                  <a:srgbClr val="003262"/>
                </a:solidFill>
                <a:highlight>
                  <a:schemeClr val="lt1"/>
                </a:highlight>
              </a:rPr>
              <a:t>one-on-one meetings. He also helps the Team stay abreast of changes and notices of new policies and practices on a daily basis.”</a:t>
            </a:r>
            <a:endParaRPr sz="2200" i="1">
              <a:solidFill>
                <a:srgbClr val="003262"/>
              </a:solidFill>
              <a:highlight>
                <a:schemeClr val="lt1"/>
              </a:highlight>
            </a:endParaRPr>
          </a:p>
        </p:txBody>
      </p:sp>
      <p:sp>
        <p:nvSpPr>
          <p:cNvPr id="326" name="Google Shape;326;p48"/>
          <p:cNvSpPr txBox="1"/>
          <p:nvPr/>
        </p:nvSpPr>
        <p:spPr>
          <a:xfrm>
            <a:off x="6439475" y="41501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Mark Roderick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Matthew Balaban</a:t>
            </a:r>
            <a:endParaRPr sz="4800">
              <a:solidFill>
                <a:srgbClr val="C4820E"/>
              </a:solidFill>
            </a:endParaRPr>
          </a:p>
        </p:txBody>
      </p:sp>
      <p:sp>
        <p:nvSpPr>
          <p:cNvPr id="116" name="Google Shape;116;p22"/>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Development</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Major Gifts, East Coast</a:t>
            </a:r>
            <a:endParaRPr sz="1500">
              <a:solidFill>
                <a:schemeClr val="dk1"/>
              </a:solidFill>
              <a:highlight>
                <a:srgbClr val="FFFFFF"/>
              </a:highlight>
              <a:latin typeface="Georgia"/>
              <a:ea typeface="Georgia"/>
              <a:cs typeface="Georgia"/>
              <a:sym typeface="Georgia"/>
            </a:endParaRPr>
          </a:p>
        </p:txBody>
      </p:sp>
      <p:sp>
        <p:nvSpPr>
          <p:cNvPr id="117" name="Google Shape;117;p22"/>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“Matt has consistently invested in my professional development, providing opportunities for growth, self-discovery, and skill enhancement…he encouraged my innovation by allowing me to discover solutions, and led with transparency and integrity by being clear about expectations and obstacles.”</a:t>
            </a:r>
            <a:endParaRPr sz="2200" i="1">
              <a:solidFill>
                <a:srgbClr val="003262"/>
              </a:solidFill>
            </a:endParaRPr>
          </a:p>
        </p:txBody>
      </p:sp>
      <p:sp>
        <p:nvSpPr>
          <p:cNvPr id="118" name="Google Shape;118;p22"/>
          <p:cNvSpPr txBox="1"/>
          <p:nvPr/>
        </p:nvSpPr>
        <p:spPr>
          <a:xfrm>
            <a:off x="6444950" y="390182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Colby Gordon, Alyssa Funk, Tami Cardenas, Haley Sabitus, Martha Flores</a:t>
            </a:r>
            <a:endParaRPr sz="1000" i="1">
              <a:solidFill>
                <a:srgbClr val="003262"/>
              </a:solidFill>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9"/>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John D. MacDonald</a:t>
            </a:r>
            <a:endParaRPr sz="4800">
              <a:solidFill>
                <a:srgbClr val="C4820E"/>
              </a:solidFill>
            </a:endParaRPr>
          </a:p>
        </p:txBody>
      </p:sp>
      <p:sp>
        <p:nvSpPr>
          <p:cNvPr id="332" name="Google Shape;332;p49"/>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Acting CIO &amp; Manager of IT Operations</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Berkeley Law IS&amp;T</a:t>
            </a:r>
            <a:endParaRPr sz="1500">
              <a:solidFill>
                <a:schemeClr val="dk1"/>
              </a:solidFill>
              <a:highlight>
                <a:schemeClr val="lt1"/>
              </a:highlight>
              <a:latin typeface="Georgia"/>
              <a:ea typeface="Georgia"/>
              <a:cs typeface="Georgia"/>
              <a:sym typeface="Georgia"/>
            </a:endParaRPr>
          </a:p>
        </p:txBody>
      </p:sp>
      <p:sp>
        <p:nvSpPr>
          <p:cNvPr id="333" name="Google Shape;333;p49"/>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“John has procured licenses for SANs training courses and encouraged all levels of Law IST to participate; worked with the smaller Law IST groups to find a seamless way for them to go to conferences without disrupting operations; and makes sure people take time for other forms of staff development.”</a:t>
            </a:r>
            <a:endParaRPr sz="2200" i="1">
              <a:solidFill>
                <a:srgbClr val="003262"/>
              </a:solidFill>
            </a:endParaRPr>
          </a:p>
        </p:txBody>
      </p:sp>
      <p:sp>
        <p:nvSpPr>
          <p:cNvPr id="334" name="Google Shape;334;p49"/>
          <p:cNvSpPr txBox="1"/>
          <p:nvPr/>
        </p:nvSpPr>
        <p:spPr>
          <a:xfrm>
            <a:off x="6439475" y="41501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Juliet Bonczkowski, Rachel Yales, Thomas Hilbert, Allison Cogen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50"/>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Adrianne Mann (she/her)</a:t>
            </a:r>
            <a:endParaRPr sz="4800">
              <a:solidFill>
                <a:srgbClr val="C4820E"/>
              </a:solidFill>
            </a:endParaRPr>
          </a:p>
        </p:txBody>
      </p:sp>
      <p:sp>
        <p:nvSpPr>
          <p:cNvPr id="340" name="Google Shape;340;p50"/>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Sr. Service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Berkeley IT, Student Information Systems</a:t>
            </a:r>
            <a:endParaRPr sz="1500">
              <a:solidFill>
                <a:schemeClr val="dk1"/>
              </a:solidFill>
              <a:highlight>
                <a:srgbClr val="FFFFFF"/>
              </a:highlight>
              <a:latin typeface="Georgia"/>
              <a:ea typeface="Georgia"/>
              <a:cs typeface="Georgia"/>
              <a:sym typeface="Georgia"/>
            </a:endParaRPr>
          </a:p>
        </p:txBody>
      </p:sp>
      <p:sp>
        <p:nvSpPr>
          <p:cNvPr id="341" name="Google Shape;341;p50"/>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“Adrianne actively researched and read books outside of work hours in order to provide us with different opportunities and tools to do so; she established ground rules, allowing us to discuss our reactions to criticism and level set our expectations and perspectives, then provided us with different methods to actually share and receive feedback.”</a:t>
            </a:r>
            <a:endParaRPr sz="2200" i="1">
              <a:solidFill>
                <a:srgbClr val="003262"/>
              </a:solidFill>
            </a:endParaRPr>
          </a:p>
        </p:txBody>
      </p:sp>
      <p:sp>
        <p:nvSpPr>
          <p:cNvPr id="342" name="Google Shape;342;p50"/>
          <p:cNvSpPr txBox="1"/>
          <p:nvPr/>
        </p:nvSpPr>
        <p:spPr>
          <a:xfrm>
            <a:off x="6084775" y="3928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Leslie Wills, Nili Ovaici, Phil Stilson</a:t>
            </a:r>
            <a:endParaRPr sz="1000" i="1">
              <a:solidFill>
                <a:srgbClr val="003262"/>
              </a:solidFill>
              <a:latin typeface="Georgia"/>
              <a:ea typeface="Georgia"/>
              <a:cs typeface="Georgia"/>
              <a:sym typeface="Georgi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1"/>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Lucas Mollenbrink (he/him, his)</a:t>
            </a:r>
            <a:endParaRPr sz="4000">
              <a:solidFill>
                <a:srgbClr val="C4820E"/>
              </a:solidFill>
            </a:endParaRPr>
          </a:p>
        </p:txBody>
      </p:sp>
      <p:sp>
        <p:nvSpPr>
          <p:cNvPr id="348" name="Google Shape;348;p51"/>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Academics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Haas Full-time MBA Academics Team</a:t>
            </a:r>
            <a:endParaRPr sz="1500">
              <a:solidFill>
                <a:schemeClr val="dk1"/>
              </a:solidFill>
              <a:highlight>
                <a:srgbClr val="FFFFFF"/>
              </a:highlight>
              <a:latin typeface="Georgia"/>
              <a:ea typeface="Georgia"/>
              <a:cs typeface="Georgia"/>
              <a:sym typeface="Georgia"/>
            </a:endParaRPr>
          </a:p>
        </p:txBody>
      </p:sp>
      <p:sp>
        <p:nvSpPr>
          <p:cNvPr id="349" name="Google Shape;349;p51"/>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“One noteworthy example of Lucas's emphasis on staff development is implementing a personalized career development plan for each team member. By recognizing each individual's unique strengths and aspirations, he has crafted tailored strategies that align personal goals with organizational objectives.”</a:t>
            </a:r>
            <a:endParaRPr sz="2200" i="1">
              <a:solidFill>
                <a:srgbClr val="003262"/>
              </a:solidFill>
            </a:endParaRPr>
          </a:p>
        </p:txBody>
      </p:sp>
      <p:sp>
        <p:nvSpPr>
          <p:cNvPr id="350" name="Google Shape;350;p51"/>
          <p:cNvSpPr txBox="1"/>
          <p:nvPr/>
        </p:nvSpPr>
        <p:spPr>
          <a:xfrm>
            <a:off x="6084775" y="3928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Anthony Jackson,Thao Valdez, Jody O’Connor, Stephanie Van Nassau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52"/>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Claudia Morales</a:t>
            </a:r>
            <a:endParaRPr sz="4000">
              <a:solidFill>
                <a:srgbClr val="C4820E"/>
              </a:solidFill>
            </a:endParaRPr>
          </a:p>
        </p:txBody>
      </p:sp>
      <p:sp>
        <p:nvSpPr>
          <p:cNvPr id="356" name="Google Shape;356;p52"/>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Executive Director</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Center for Educational Partnerships</a:t>
            </a:r>
            <a:endParaRPr sz="1500">
              <a:solidFill>
                <a:schemeClr val="dk1"/>
              </a:solidFill>
              <a:highlight>
                <a:schemeClr val="lt1"/>
              </a:highlight>
              <a:latin typeface="Georgia"/>
              <a:ea typeface="Georgia"/>
              <a:cs typeface="Georgia"/>
              <a:sym typeface="Georgia"/>
            </a:endParaRPr>
          </a:p>
        </p:txBody>
      </p:sp>
      <p:sp>
        <p:nvSpPr>
          <p:cNvPr id="357" name="Google Shape;357;p52"/>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“Claudia has strengthened staff development opportunities supporting capacity building and professional growth… Claudia has established a comprehensive staff development scope and sequence to enhance our collective college advising tools, strategies, program development models, and student recruitment efforts.”</a:t>
            </a:r>
            <a:endParaRPr sz="2200" i="1">
              <a:solidFill>
                <a:srgbClr val="003262"/>
              </a:solidFill>
            </a:endParaRPr>
          </a:p>
        </p:txBody>
      </p:sp>
      <p:sp>
        <p:nvSpPr>
          <p:cNvPr id="358" name="Google Shape;358;p52"/>
          <p:cNvSpPr txBox="1"/>
          <p:nvPr/>
        </p:nvSpPr>
        <p:spPr>
          <a:xfrm>
            <a:off x="6084775" y="3928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Dr. Claudia Aguilar, Lakeysha Jones, Sumi Godfrey, Nikko Roxas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53"/>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Dale Joseph Morrow (they/them)</a:t>
            </a:r>
            <a:endParaRPr sz="4000">
              <a:solidFill>
                <a:srgbClr val="C4820E"/>
              </a:solidFill>
            </a:endParaRPr>
          </a:p>
        </p:txBody>
      </p:sp>
      <p:sp>
        <p:nvSpPr>
          <p:cNvPr id="364" name="Google Shape;364;p53"/>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Assistant Director, Residential Support &amp; Community Standards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Residential Life</a:t>
            </a:r>
            <a:endParaRPr sz="1500">
              <a:solidFill>
                <a:schemeClr val="dk1"/>
              </a:solidFill>
              <a:highlight>
                <a:srgbClr val="FFFFFF"/>
              </a:highlight>
              <a:latin typeface="Georgia"/>
              <a:ea typeface="Georgia"/>
              <a:cs typeface="Georgia"/>
              <a:sym typeface="Georgia"/>
            </a:endParaRPr>
          </a:p>
        </p:txBody>
      </p:sp>
      <p:sp>
        <p:nvSpPr>
          <p:cNvPr id="365" name="Google Shape;365;p53"/>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“Dale fosters a team environment that encourages innovation and achievement in addition to</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reaching outstanding outcomes through effective management strategies. Dale promotes an inclusive and supportive team culture where members feel valued and leads to collective success. ”</a:t>
            </a:r>
            <a:endParaRPr sz="2200" i="1">
              <a:solidFill>
                <a:srgbClr val="003262"/>
              </a:solidFill>
            </a:endParaRPr>
          </a:p>
        </p:txBody>
      </p:sp>
      <p:sp>
        <p:nvSpPr>
          <p:cNvPr id="366" name="Google Shape;366;p53"/>
          <p:cNvSpPr txBox="1"/>
          <p:nvPr/>
        </p:nvSpPr>
        <p:spPr>
          <a:xfrm>
            <a:off x="6084775" y="3928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Scott Marsh and Luly Sbeta</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54"/>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Andy Murdock</a:t>
            </a:r>
            <a:endParaRPr sz="4000">
              <a:solidFill>
                <a:srgbClr val="C4820E"/>
              </a:solidFill>
            </a:endParaRPr>
          </a:p>
        </p:txBody>
      </p:sp>
      <p:sp>
        <p:nvSpPr>
          <p:cNvPr id="372" name="Google Shape;372;p54"/>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Communications 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Innovative Genomics Institute</a:t>
            </a:r>
            <a:endParaRPr sz="1500">
              <a:solidFill>
                <a:schemeClr val="dk1"/>
              </a:solidFill>
              <a:highlight>
                <a:srgbClr val="FFFFFF"/>
              </a:highlight>
              <a:latin typeface="Georgia"/>
              <a:ea typeface="Georgia"/>
              <a:cs typeface="Georgia"/>
              <a:sym typeface="Georgia"/>
            </a:endParaRPr>
          </a:p>
        </p:txBody>
      </p:sp>
      <p:sp>
        <p:nvSpPr>
          <p:cNvPr id="373" name="Google Shape;373;p54"/>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“Andy believes in good work. Not just that work should be done well, but the philosophy that work doesn’t have</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to, and shouldn’t be, a constant source of stress or depletion. Instead, the effort we put into our work should, most of the time, be the positive effort of using your skills and creativity toward something you believe in.”</a:t>
            </a:r>
            <a:endParaRPr sz="2200" i="1">
              <a:solidFill>
                <a:srgbClr val="003262"/>
              </a:solidFill>
            </a:endParaRPr>
          </a:p>
        </p:txBody>
      </p:sp>
      <p:sp>
        <p:nvSpPr>
          <p:cNvPr id="374" name="Google Shape;374;p54"/>
          <p:cNvSpPr txBox="1"/>
          <p:nvPr/>
        </p:nvSpPr>
        <p:spPr>
          <a:xfrm>
            <a:off x="6084775" y="3928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Hope Henderson, Glenn Ramit, Maya Peters Kostman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55"/>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Mike Murphy</a:t>
            </a:r>
            <a:endParaRPr sz="4000">
              <a:solidFill>
                <a:srgbClr val="C4820E"/>
              </a:solidFill>
            </a:endParaRPr>
          </a:p>
        </p:txBody>
      </p:sp>
      <p:sp>
        <p:nvSpPr>
          <p:cNvPr id="380" name="Google Shape;380;p55"/>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Procurement</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Supply Chain Management - Procurement</a:t>
            </a:r>
            <a:endParaRPr sz="1500">
              <a:solidFill>
                <a:schemeClr val="dk1"/>
              </a:solidFill>
              <a:highlight>
                <a:srgbClr val="FFFFFF"/>
              </a:highlight>
              <a:latin typeface="Georgia"/>
              <a:ea typeface="Georgia"/>
              <a:cs typeface="Georgia"/>
              <a:sym typeface="Georgia"/>
            </a:endParaRPr>
          </a:p>
        </p:txBody>
      </p:sp>
      <p:sp>
        <p:nvSpPr>
          <p:cNvPr id="381" name="Google Shape;381;p55"/>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“Mike will proudly invite his staff to multiple cross campus meetings and recommend them for special projects at a campus and/or UC wide level. In addition to providing his guidance and expertise, Mike also seeks our team’s input and suggestions to further lean out our processes, manage risks, and increase sustainability as well as cost savings.”</a:t>
            </a:r>
            <a:endParaRPr sz="2200" i="1">
              <a:solidFill>
                <a:srgbClr val="003262"/>
              </a:solidFill>
            </a:endParaRPr>
          </a:p>
        </p:txBody>
      </p:sp>
      <p:sp>
        <p:nvSpPr>
          <p:cNvPr id="382" name="Google Shape;382;p55"/>
          <p:cNvSpPr txBox="1"/>
          <p:nvPr/>
        </p:nvSpPr>
        <p:spPr>
          <a:xfrm>
            <a:off x="6077375" y="38471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Zhaoqian (Anna) Zeng,Norma Jones, Kathryn Wight, Ezequiel Gonzalez, Keith Muller, Renita Esclovon, Hang Liu,Riza Casal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56"/>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Rebecca Pauling (she/her)</a:t>
            </a:r>
            <a:endParaRPr sz="4000">
              <a:solidFill>
                <a:srgbClr val="C4820E"/>
              </a:solidFill>
            </a:endParaRPr>
          </a:p>
        </p:txBody>
      </p:sp>
      <p:sp>
        <p:nvSpPr>
          <p:cNvPr id="388" name="Google Shape;388;p56"/>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Department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Industrial Engineering and Operations Research</a:t>
            </a:r>
            <a:endParaRPr sz="1500">
              <a:solidFill>
                <a:schemeClr val="dk1"/>
              </a:solidFill>
              <a:highlight>
                <a:srgbClr val="FFFFFF"/>
              </a:highlight>
              <a:latin typeface="Georgia"/>
              <a:ea typeface="Georgia"/>
              <a:cs typeface="Georgia"/>
              <a:sym typeface="Georgia"/>
            </a:endParaRPr>
          </a:p>
        </p:txBody>
      </p:sp>
      <p:sp>
        <p:nvSpPr>
          <p:cNvPr id="389" name="Google Shape;389;p56"/>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“Actively promotes advancement and adoption of platforms and technologies to enhance the teams support ability to student clients served.”</a:t>
            </a:r>
            <a:endParaRPr sz="2200" i="1">
              <a:solidFill>
                <a:srgbClr val="003262"/>
              </a:solidFill>
            </a:endParaRPr>
          </a:p>
        </p:txBody>
      </p:sp>
      <p:sp>
        <p:nvSpPr>
          <p:cNvPr id="390" name="Google Shape;390;p56"/>
          <p:cNvSpPr txBox="1"/>
          <p:nvPr/>
        </p:nvSpPr>
        <p:spPr>
          <a:xfrm>
            <a:off x="6070000" y="37141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Heather Iwata, Ginnie Sadil, Diana Chavez, Jasmine Flores, Vickie Braga, Goldie Negelev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57"/>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Jasmine Payne</a:t>
            </a:r>
            <a:endParaRPr sz="4000">
              <a:solidFill>
                <a:srgbClr val="C4820E"/>
              </a:solidFill>
            </a:endParaRPr>
          </a:p>
        </p:txBody>
      </p:sp>
      <p:sp>
        <p:nvSpPr>
          <p:cNvPr id="396" name="Google Shape;396;p57"/>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Assistant Dean, Development</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College of Engineering, Development Team</a:t>
            </a:r>
            <a:endParaRPr sz="1500">
              <a:solidFill>
                <a:schemeClr val="dk1"/>
              </a:solidFill>
              <a:highlight>
                <a:srgbClr val="FFFFFF"/>
              </a:highlight>
              <a:latin typeface="Georgia"/>
              <a:ea typeface="Georgia"/>
              <a:cs typeface="Georgia"/>
              <a:sym typeface="Georgia"/>
            </a:endParaRPr>
          </a:p>
        </p:txBody>
      </p:sp>
      <p:sp>
        <p:nvSpPr>
          <p:cNvPr id="397" name="Google Shape;397;p57"/>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“Throughout the campaign, one of her top priorities has been to organize and manage our unit to create an inclusive, supportive, and collaborative culture. Jasmine sets clear metrics and goals, not as arbitrary hurdles but to elicit our best work. As a result, our work is organized, purposeful, and personally rewarding.”</a:t>
            </a:r>
            <a:endParaRPr sz="2200" i="1">
              <a:solidFill>
                <a:srgbClr val="003262"/>
              </a:solidFill>
            </a:endParaRPr>
          </a:p>
        </p:txBody>
      </p:sp>
      <p:sp>
        <p:nvSpPr>
          <p:cNvPr id="398" name="Google Shape;398;p57"/>
          <p:cNvSpPr txBox="1"/>
          <p:nvPr/>
        </p:nvSpPr>
        <p:spPr>
          <a:xfrm>
            <a:off x="6077375" y="38471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Leah Katz Ahmadi, Lilly Omid,Dale Masterson,Julia Zolinsky, Megan Hobbs Tomasino, Christine Willand</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58"/>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Brent Radeke (he/him)</a:t>
            </a:r>
            <a:endParaRPr sz="4000">
              <a:solidFill>
                <a:srgbClr val="C4820E"/>
              </a:solidFill>
            </a:endParaRPr>
          </a:p>
        </p:txBody>
      </p:sp>
      <p:sp>
        <p:nvSpPr>
          <p:cNvPr id="404" name="Google Shape;404;p58"/>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Chief Development Officer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Cal Performances</a:t>
            </a:r>
            <a:endParaRPr sz="1500">
              <a:solidFill>
                <a:schemeClr val="dk1"/>
              </a:solidFill>
              <a:highlight>
                <a:srgbClr val="FFFFFF"/>
              </a:highlight>
              <a:latin typeface="Georgia"/>
              <a:ea typeface="Georgia"/>
              <a:cs typeface="Georgia"/>
              <a:sym typeface="Georgia"/>
            </a:endParaRPr>
          </a:p>
        </p:txBody>
      </p:sp>
      <p:sp>
        <p:nvSpPr>
          <p:cNvPr id="405" name="Google Shape;405;p58"/>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“Brent has fostered a team culture that allows for open communication and idea-sharing, which has led</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to innovative ideas, team-wide trust, and joy in our work”</a:t>
            </a:r>
            <a:endParaRPr sz="2200" i="1">
              <a:solidFill>
                <a:srgbClr val="003262"/>
              </a:solidFill>
            </a:endParaRPr>
          </a:p>
        </p:txBody>
      </p:sp>
      <p:sp>
        <p:nvSpPr>
          <p:cNvPr id="406" name="Google Shape;406;p58"/>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Jocelyn Aptowitz, Kathryn Wagner, Elizabeth Meyer, Haley O’Neil</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Jocelyn Surla Banaria, Ph.D.</a:t>
            </a:r>
            <a:endParaRPr sz="4800">
              <a:solidFill>
                <a:srgbClr val="C4820E"/>
              </a:solidFill>
            </a:endParaRPr>
          </a:p>
        </p:txBody>
      </p:sp>
      <p:sp>
        <p:nvSpPr>
          <p:cNvPr id="124" name="Google Shape;124;p23"/>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Executive 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Berkeley Division of the Academic Senate</a:t>
            </a:r>
            <a:endParaRPr sz="1500">
              <a:solidFill>
                <a:schemeClr val="dk1"/>
              </a:solidFill>
              <a:highlight>
                <a:srgbClr val="FFFFFF"/>
              </a:highlight>
              <a:latin typeface="Georgia"/>
              <a:ea typeface="Georgia"/>
              <a:cs typeface="Georgia"/>
              <a:sym typeface="Georgia"/>
            </a:endParaRPr>
          </a:p>
        </p:txBody>
      </p:sp>
      <p:sp>
        <p:nvSpPr>
          <p:cNvPr id="125" name="Google Shape;125;p23"/>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“Jocelyn has a strong professional network. She connects her staff with these colleagues, helping us expand our own networks and exposing us to other areas of the University. Her support and mentorship has resulted in two staff advancing to other positions on campus.”</a:t>
            </a:r>
            <a:endParaRPr sz="2200" i="1">
              <a:solidFill>
                <a:srgbClr val="003262"/>
              </a:solidFill>
            </a:endParaRPr>
          </a:p>
        </p:txBody>
      </p:sp>
      <p:sp>
        <p:nvSpPr>
          <p:cNvPr id="126" name="Google Shape;126;p23"/>
          <p:cNvSpPr txBox="1"/>
          <p:nvPr/>
        </p:nvSpPr>
        <p:spPr>
          <a:xfrm>
            <a:off x="6446350" y="372740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Clr>
                <a:schemeClr val="dk1"/>
              </a:buClr>
              <a:buSzPts val="1100"/>
              <a:buFont typeface="Arial"/>
              <a:buNone/>
            </a:pPr>
            <a:r>
              <a:rPr lang="en" sz="1000" i="1">
                <a:solidFill>
                  <a:srgbClr val="003262"/>
                </a:solidFill>
                <a:latin typeface="Georgia"/>
                <a:ea typeface="Georgia"/>
                <a:cs typeface="Georgia"/>
                <a:sym typeface="Georgia"/>
              </a:rPr>
              <a:t>Sumei Quiggle, Milo Knight, Dorothy Hashimoto,Patrick Allen</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59"/>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Rachelle Regan (she/her)</a:t>
            </a:r>
            <a:endParaRPr sz="4000">
              <a:solidFill>
                <a:srgbClr val="C4820E"/>
              </a:solidFill>
            </a:endParaRPr>
          </a:p>
        </p:txBody>
      </p:sp>
      <p:sp>
        <p:nvSpPr>
          <p:cNvPr id="412" name="Google Shape;412;p59"/>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Gift Planning Administration</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UDAR, Office of Gift Planning</a:t>
            </a:r>
            <a:endParaRPr sz="1500">
              <a:solidFill>
                <a:schemeClr val="dk1"/>
              </a:solidFill>
              <a:highlight>
                <a:srgbClr val="FFFFFF"/>
              </a:highlight>
              <a:latin typeface="Georgia"/>
              <a:ea typeface="Georgia"/>
              <a:cs typeface="Georgia"/>
              <a:sym typeface="Georgia"/>
            </a:endParaRPr>
          </a:p>
        </p:txBody>
      </p:sp>
      <p:sp>
        <p:nvSpPr>
          <p:cNvPr id="413" name="Google Shape;413;p59"/>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i="1">
                <a:solidFill>
                  <a:srgbClr val="003262"/>
                </a:solidFill>
                <a:highlight>
                  <a:srgbClr val="FFFFFF"/>
                </a:highlight>
              </a:rPr>
              <a:t>“She is a true advocate for the Gift Planning Administration team, both personally and professionally. She actively encourages her team to utilize professional development time to help support personal and professional growth. Rachelle takes the time to understand where</a:t>
            </a:r>
            <a:endParaRPr sz="1900" i="1">
              <a:solidFill>
                <a:srgbClr val="003262"/>
              </a:solidFill>
              <a:highlight>
                <a:srgbClr val="FFFFFF"/>
              </a:highlight>
            </a:endParaRPr>
          </a:p>
          <a:p>
            <a:pPr marL="0" lvl="0" indent="0" algn="l" rtl="0">
              <a:spcBef>
                <a:spcPts val="0"/>
              </a:spcBef>
              <a:spcAft>
                <a:spcPts val="0"/>
              </a:spcAft>
              <a:buNone/>
            </a:pPr>
            <a:r>
              <a:rPr lang="en" sz="1900" i="1">
                <a:solidFill>
                  <a:srgbClr val="003262"/>
                </a:solidFill>
                <a:highlight>
                  <a:srgbClr val="FFFFFF"/>
                </a:highlight>
              </a:rPr>
              <a:t>each individual wants to grow and helps find opportunities for areas of development.”</a:t>
            </a:r>
            <a:endParaRPr sz="2200" i="1">
              <a:solidFill>
                <a:srgbClr val="003262"/>
              </a:solidFill>
              <a:highlight>
                <a:srgbClr val="FFFFFF"/>
              </a:highlight>
            </a:endParaRPr>
          </a:p>
        </p:txBody>
      </p:sp>
      <p:sp>
        <p:nvSpPr>
          <p:cNvPr id="414" name="Google Shape;414;p59"/>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Courtney Klein, Jovy Pivnick, Lara Larsen, Damon Paiz, An Gia Tran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60"/>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Karla S Robbins</a:t>
            </a:r>
            <a:endParaRPr sz="4000">
              <a:solidFill>
                <a:srgbClr val="C4820E"/>
              </a:solidFill>
            </a:endParaRPr>
          </a:p>
        </p:txBody>
      </p:sp>
      <p:sp>
        <p:nvSpPr>
          <p:cNvPr id="420" name="Google Shape;420;p60"/>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Skilled Crafts &amp; Trades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Residential and Student Service Programs Central Maintenance</a:t>
            </a:r>
            <a:endParaRPr sz="1500">
              <a:solidFill>
                <a:schemeClr val="dk1"/>
              </a:solidFill>
              <a:highlight>
                <a:srgbClr val="FFFFFF"/>
              </a:highlight>
              <a:latin typeface="Georgia"/>
              <a:ea typeface="Georgia"/>
              <a:cs typeface="Georgia"/>
              <a:sym typeface="Georgia"/>
            </a:endParaRPr>
          </a:p>
        </p:txBody>
      </p:sp>
      <p:sp>
        <p:nvSpPr>
          <p:cNvPr id="421" name="Google Shape;421;p60"/>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chemeClr val="lt1"/>
                </a:highlight>
              </a:rPr>
              <a:t>“Karla Robbins has always had one goal in mind and that is to help the trades team in any way she can to support and provide the best work environment so we can succeed at our jobs at the highest level possible. Her door is always open to all workers and she treats everyone with respect and equality, whether it's her own trades team or other trades who she may not manage.”</a:t>
            </a:r>
            <a:endParaRPr sz="2000" i="1">
              <a:solidFill>
                <a:srgbClr val="003262"/>
              </a:solidFill>
              <a:highlight>
                <a:schemeClr val="lt1"/>
              </a:highlight>
            </a:endParaRPr>
          </a:p>
        </p:txBody>
      </p:sp>
      <p:sp>
        <p:nvSpPr>
          <p:cNvPr id="422" name="Google Shape;422;p60"/>
          <p:cNvSpPr txBox="1"/>
          <p:nvPr/>
        </p:nvSpPr>
        <p:spPr>
          <a:xfrm>
            <a:off x="6078350" y="374452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Nick Lujuan, Jim Ryan, Juan Vasquez, Mike Devlin, Khin Zaw Shwe, Zhicai Chen, Grant Davis, Jeremiah Freisen</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61"/>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Jaime Santoyo (he/his)</a:t>
            </a:r>
            <a:endParaRPr sz="4000">
              <a:solidFill>
                <a:srgbClr val="C4820E"/>
              </a:solidFill>
            </a:endParaRPr>
          </a:p>
        </p:txBody>
      </p:sp>
      <p:sp>
        <p:nvSpPr>
          <p:cNvPr id="428" name="Google Shape;428;p61"/>
          <p:cNvSpPr txBox="1"/>
          <p:nvPr/>
        </p:nvSpPr>
        <p:spPr>
          <a:xfrm>
            <a:off x="311700" y="1006950"/>
            <a:ext cx="8253900" cy="87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Facilities Maintenance &amp; Operations, </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Clr>
                <a:schemeClr val="dk1"/>
              </a:buClr>
              <a:buSzPts val="1100"/>
              <a:buFont typeface="Arial"/>
              <a:buNone/>
            </a:pPr>
            <a:r>
              <a:rPr lang="en" sz="1500">
                <a:solidFill>
                  <a:schemeClr val="dk1"/>
                </a:solidFill>
                <a:highlight>
                  <a:srgbClr val="FFFFFF"/>
                </a:highlight>
                <a:latin typeface="Georgia"/>
                <a:ea typeface="Georgia"/>
                <a:cs typeface="Georgia"/>
                <a:sym typeface="Georgia"/>
              </a:rPr>
              <a:t>ASUC Student Union</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endParaRPr sz="1500">
              <a:solidFill>
                <a:schemeClr val="dk1"/>
              </a:solidFill>
              <a:highlight>
                <a:srgbClr val="FFFFFF"/>
              </a:highlight>
              <a:latin typeface="Georgia"/>
              <a:ea typeface="Georgia"/>
              <a:cs typeface="Georgia"/>
              <a:sym typeface="Georgia"/>
            </a:endParaRPr>
          </a:p>
        </p:txBody>
      </p:sp>
      <p:sp>
        <p:nvSpPr>
          <p:cNvPr id="429" name="Google Shape;429;p61"/>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“Recently, our team members and building community experienced an active shooter situation vwhich occurred at Lower Sproul Plaza. Jaime dropped everything and immediately came in to help support our staff and the Cal Community who were in, and around, our buildings during the shooting.”</a:t>
            </a:r>
            <a:endParaRPr sz="2200" i="1">
              <a:solidFill>
                <a:srgbClr val="003262"/>
              </a:solidFill>
            </a:endParaRPr>
          </a:p>
        </p:txBody>
      </p:sp>
      <p:sp>
        <p:nvSpPr>
          <p:cNvPr id="430" name="Google Shape;430;p61"/>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Andy Hang, Makossa Sweetwyne, Todd Koenigsberg</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62"/>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Leslie Schibsted</a:t>
            </a:r>
            <a:endParaRPr sz="4000">
              <a:solidFill>
                <a:srgbClr val="C4820E"/>
              </a:solidFill>
            </a:endParaRPr>
          </a:p>
        </p:txBody>
      </p:sp>
      <p:sp>
        <p:nvSpPr>
          <p:cNvPr id="436" name="Google Shape;436;p62"/>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Campaign Director of Campaign Planning and Board of Visitors</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University Development Alumni Relations</a:t>
            </a:r>
            <a:endParaRPr sz="1500">
              <a:solidFill>
                <a:schemeClr val="dk1"/>
              </a:solidFill>
              <a:highlight>
                <a:schemeClr val="lt1"/>
              </a:highlight>
              <a:latin typeface="Georgia"/>
              <a:ea typeface="Georgia"/>
              <a:cs typeface="Georgia"/>
              <a:sym typeface="Georgia"/>
            </a:endParaRPr>
          </a:p>
        </p:txBody>
      </p:sp>
      <p:sp>
        <p:nvSpPr>
          <p:cNvPr id="437" name="Google Shape;437;p62"/>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"Leslie provides supportive and constructive feedback on projects, and is always willing to step in to brainstorm or work through something that is particularly challenging, whether it be work or personnel related."</a:t>
            </a:r>
            <a:endParaRPr sz="2200" i="1">
              <a:solidFill>
                <a:srgbClr val="003262"/>
              </a:solidFill>
            </a:endParaRPr>
          </a:p>
        </p:txBody>
      </p:sp>
      <p:sp>
        <p:nvSpPr>
          <p:cNvPr id="438" name="Google Shape;438;p62"/>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Erin Earnest</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63"/>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Amanda Schoeneman (she/her)</a:t>
            </a:r>
            <a:endParaRPr sz="4000">
              <a:solidFill>
                <a:srgbClr val="C4820E"/>
              </a:solidFill>
            </a:endParaRPr>
          </a:p>
        </p:txBody>
      </p:sp>
      <p:sp>
        <p:nvSpPr>
          <p:cNvPr id="444" name="Google Shape;444;p63"/>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Events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Development &amp; Alumni Relations, Haas School of Business</a:t>
            </a:r>
            <a:endParaRPr sz="1500">
              <a:solidFill>
                <a:schemeClr val="dk1"/>
              </a:solidFill>
              <a:highlight>
                <a:srgbClr val="FFFFFF"/>
              </a:highlight>
              <a:latin typeface="Georgia"/>
              <a:ea typeface="Georgia"/>
              <a:cs typeface="Georgia"/>
              <a:sym typeface="Georgia"/>
            </a:endParaRPr>
          </a:p>
        </p:txBody>
      </p:sp>
      <p:sp>
        <p:nvSpPr>
          <p:cNvPr id="445" name="Google Shape;445;p63"/>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“Her leadership has not only led to meaningful</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 accomplishments within the DAR office but has also made a lasting impact on the professional and personal lives of her team members.”</a:t>
            </a:r>
            <a:endParaRPr sz="2200" i="1">
              <a:solidFill>
                <a:srgbClr val="003262"/>
              </a:solidFill>
            </a:endParaRPr>
          </a:p>
        </p:txBody>
      </p:sp>
      <p:sp>
        <p:nvSpPr>
          <p:cNvPr id="446" name="Google Shape;446;p63"/>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Rebecca Neu, Edrian Brooks, Callum Rutherford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64"/>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Shani Shay</a:t>
            </a:r>
            <a:endParaRPr sz="4000">
              <a:solidFill>
                <a:srgbClr val="C4820E"/>
              </a:solidFill>
            </a:endParaRPr>
          </a:p>
        </p:txBody>
      </p:sp>
      <p:sp>
        <p:nvSpPr>
          <p:cNvPr id="452" name="Google Shape;452;p64"/>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Incarceration to College</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Berkeley Underground Scholars</a:t>
            </a:r>
            <a:endParaRPr sz="1500">
              <a:solidFill>
                <a:schemeClr val="dk1"/>
              </a:solidFill>
              <a:highlight>
                <a:srgbClr val="FFFFFF"/>
              </a:highlight>
              <a:latin typeface="Georgia"/>
              <a:ea typeface="Georgia"/>
              <a:cs typeface="Georgia"/>
              <a:sym typeface="Georgia"/>
            </a:endParaRPr>
          </a:p>
        </p:txBody>
      </p:sp>
      <p:sp>
        <p:nvSpPr>
          <p:cNvPr id="453" name="Google Shape;453;p64"/>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“Director Shay has provided guidance, time and training, and workshops to our team that are beneficial in our work environment that enhances our interactions with our youth and support our professional development.”</a:t>
            </a:r>
            <a:endParaRPr sz="2200" i="1">
              <a:solidFill>
                <a:srgbClr val="003262"/>
              </a:solidFill>
            </a:endParaRPr>
          </a:p>
        </p:txBody>
      </p:sp>
      <p:sp>
        <p:nvSpPr>
          <p:cNvPr id="454" name="Google Shape;454;p64"/>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Michelle Perez Garcia and others</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65"/>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Cara Stanley</a:t>
            </a:r>
            <a:endParaRPr sz="4000">
              <a:solidFill>
                <a:srgbClr val="C4820E"/>
              </a:solidFill>
            </a:endParaRPr>
          </a:p>
        </p:txBody>
      </p:sp>
      <p:sp>
        <p:nvSpPr>
          <p:cNvPr id="460" name="Google Shape;460;p65"/>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Director</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Student Learning Center</a:t>
            </a:r>
            <a:endParaRPr sz="1500">
              <a:solidFill>
                <a:schemeClr val="dk1"/>
              </a:solidFill>
              <a:highlight>
                <a:srgbClr val="FFFFFF"/>
              </a:highlight>
              <a:latin typeface="Georgia"/>
              <a:ea typeface="Georgia"/>
              <a:cs typeface="Georgia"/>
              <a:sym typeface="Georgia"/>
            </a:endParaRPr>
          </a:p>
        </p:txBody>
      </p:sp>
      <p:sp>
        <p:nvSpPr>
          <p:cNvPr id="461" name="Google Shape;461;p65"/>
          <p:cNvSpPr txBox="1">
            <a:spLocks noGrp="1"/>
          </p:cNvSpPr>
          <p:nvPr>
            <p:ph type="title"/>
          </p:nvPr>
        </p:nvSpPr>
        <p:spPr>
          <a:xfrm>
            <a:off x="764750" y="16920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“This year, in response to an increase in the number of neurodivergent students on campus and nationwide, Cara has us undergo executive function coaching to shore up our ability to serve with students diagnosed with ADHD, Autism, and Dyslexia.”</a:t>
            </a:r>
            <a:endParaRPr sz="2200" i="1">
              <a:solidFill>
                <a:srgbClr val="003262"/>
              </a:solidFill>
            </a:endParaRPr>
          </a:p>
        </p:txBody>
      </p:sp>
      <p:sp>
        <p:nvSpPr>
          <p:cNvPr id="462" name="Google Shape;462;p65"/>
          <p:cNvSpPr txBox="1"/>
          <p:nvPr/>
        </p:nvSpPr>
        <p:spPr>
          <a:xfrm>
            <a:off x="6062600" y="3499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Branden Saenz,Michael Wong,Michael Leong, Kathryn Jia, Khuyen Nguyen,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66"/>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Kirsten Swan</a:t>
            </a:r>
            <a:endParaRPr sz="4800">
              <a:solidFill>
                <a:srgbClr val="C4820E"/>
              </a:solidFill>
            </a:endParaRPr>
          </a:p>
        </p:txBody>
      </p:sp>
      <p:sp>
        <p:nvSpPr>
          <p:cNvPr id="468" name="Google Shape;468;p66"/>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Assistant Dean of Development</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Division of Biological Sciences, L&amp;S</a:t>
            </a:r>
            <a:endParaRPr sz="1500">
              <a:solidFill>
                <a:schemeClr val="dk1"/>
              </a:solidFill>
              <a:highlight>
                <a:schemeClr val="lt1"/>
              </a:highlight>
              <a:latin typeface="Georgia"/>
              <a:ea typeface="Georgia"/>
              <a:cs typeface="Georgia"/>
              <a:sym typeface="Georgia"/>
            </a:endParaRPr>
          </a:p>
        </p:txBody>
      </p:sp>
      <p:sp>
        <p:nvSpPr>
          <p:cNvPr id="469" name="Google Shape;469;p66"/>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“I have always felt incredibly supported by Maria and Kirsten. As my managers for my first job out of college, they have always championed my success, and I attribute much of my professional growth to their leadership. They encourage and trust me to take ownership of my own projects, and have enabled me to create successful programs for our team.”</a:t>
            </a:r>
            <a:endParaRPr sz="2000" i="1">
              <a:solidFill>
                <a:srgbClr val="003262"/>
              </a:solidFill>
            </a:endParaRPr>
          </a:p>
        </p:txBody>
      </p:sp>
      <p:sp>
        <p:nvSpPr>
          <p:cNvPr id="470" name="Google Shape;470;p66"/>
          <p:cNvSpPr txBox="1"/>
          <p:nvPr/>
        </p:nvSpPr>
        <p:spPr>
          <a:xfrm>
            <a:off x="6446350" y="39414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Rachel Schafer, Ashley Feigel, Melanie VandenBerghe,Ryan Guasco,Meghan Long,Tim Schneider</a:t>
            </a:r>
            <a:endParaRPr sz="1000" i="1">
              <a:solidFill>
                <a:srgbClr val="003262"/>
              </a:solidFill>
              <a:latin typeface="Georgia"/>
              <a:ea typeface="Georgia"/>
              <a:cs typeface="Georgia"/>
              <a:sym typeface="Georgi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67"/>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Phuong Tang (she/her)</a:t>
            </a:r>
            <a:endParaRPr sz="4800">
              <a:solidFill>
                <a:srgbClr val="C4820E"/>
              </a:solidFill>
            </a:endParaRPr>
          </a:p>
        </p:txBody>
      </p:sp>
      <p:sp>
        <p:nvSpPr>
          <p:cNvPr id="476" name="Google Shape;476;p67"/>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Frontline Advising Supervisor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College of Letters and Science, Office of Undergraduate Advising</a:t>
            </a:r>
            <a:endParaRPr sz="1500">
              <a:solidFill>
                <a:schemeClr val="dk1"/>
              </a:solidFill>
              <a:highlight>
                <a:srgbClr val="FFFFFF"/>
              </a:highlight>
              <a:latin typeface="Georgia"/>
              <a:ea typeface="Georgia"/>
              <a:cs typeface="Georgia"/>
              <a:sym typeface="Georgia"/>
            </a:endParaRPr>
          </a:p>
        </p:txBody>
      </p:sp>
      <p:sp>
        <p:nvSpPr>
          <p:cNvPr id="477" name="Google Shape;477;p67"/>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“By establishing a Frontline Unit that did not exist before she stepped into the role, assembling a powerhouse of dedicated and compassionate Intake advisers, Advising Assistants, and Petition Processing Assistants. Her work is bursting with creativity, thoroughness, and warmth– consistently forefronting humanity by encouraging  working together in joy and across teams.”</a:t>
            </a:r>
            <a:endParaRPr sz="2000" i="1">
              <a:solidFill>
                <a:srgbClr val="003262"/>
              </a:solidFill>
              <a:highlight>
                <a:srgbClr val="FFFFFF"/>
              </a:highlight>
            </a:endParaRPr>
          </a:p>
        </p:txBody>
      </p:sp>
      <p:sp>
        <p:nvSpPr>
          <p:cNvPr id="478" name="Google Shape;478;p67"/>
          <p:cNvSpPr txBox="1"/>
          <p:nvPr/>
        </p:nvSpPr>
        <p:spPr>
          <a:xfrm>
            <a:off x="6328125" y="38173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Cat Ming Hubbard, Quest Dibley,Anna Sanderson, Brielle Buechler,Brittany Kulusich, Rachel Remillard, Saifu Xu, Jade Lumada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68"/>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Fabia Terra (she/her)</a:t>
            </a:r>
            <a:endParaRPr sz="4800">
              <a:solidFill>
                <a:srgbClr val="C4820E"/>
              </a:solidFill>
            </a:endParaRPr>
          </a:p>
        </p:txBody>
      </p:sp>
      <p:sp>
        <p:nvSpPr>
          <p:cNvPr id="484" name="Google Shape;484;p68"/>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Project Manager, Earthquake Early Warning</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UC Berkeley Seismology Lab</a:t>
            </a:r>
            <a:endParaRPr sz="1500">
              <a:solidFill>
                <a:schemeClr val="dk1"/>
              </a:solidFill>
              <a:highlight>
                <a:srgbClr val="FFFFFF"/>
              </a:highlight>
              <a:latin typeface="Georgia"/>
              <a:ea typeface="Georgia"/>
              <a:cs typeface="Georgia"/>
              <a:sym typeface="Georgia"/>
            </a:endParaRPr>
          </a:p>
        </p:txBody>
      </p:sp>
      <p:sp>
        <p:nvSpPr>
          <p:cNvPr id="485" name="Google Shape;485;p68"/>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“Fabia actions display her dedication to cultivating the staff she supervises.  As a person, she is naturally outspoken and nurturing. These qualities inform her management  style which is equal parts innovative and supportive. Fabia is our emotional pillar when things get stressful and overwhelming, reminding us of our priorities and guiding us through our evolving workload.”</a:t>
            </a:r>
            <a:endParaRPr sz="2000" i="1">
              <a:solidFill>
                <a:srgbClr val="003262"/>
              </a:solidFill>
              <a:highlight>
                <a:srgbClr val="FFFFFF"/>
              </a:highlight>
            </a:endParaRPr>
          </a:p>
        </p:txBody>
      </p:sp>
      <p:sp>
        <p:nvSpPr>
          <p:cNvPr id="486" name="Google Shape;486;p68"/>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Christina Valen and Sierra Boyd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Diana Barajas (she/her)</a:t>
            </a:r>
            <a:endParaRPr sz="4800">
              <a:solidFill>
                <a:srgbClr val="C4820E"/>
              </a:solidFill>
            </a:endParaRPr>
          </a:p>
        </p:txBody>
      </p:sp>
      <p:sp>
        <p:nvSpPr>
          <p:cNvPr id="132" name="Google Shape;132;p24"/>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Business and Operations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Center for Educational Equity and Excellence (CE3)</a:t>
            </a:r>
            <a:endParaRPr sz="1500">
              <a:solidFill>
                <a:schemeClr val="dk1"/>
              </a:solidFill>
              <a:highlight>
                <a:srgbClr val="FFFFFF"/>
              </a:highlight>
              <a:latin typeface="Georgia"/>
              <a:ea typeface="Georgia"/>
              <a:cs typeface="Georgia"/>
              <a:sym typeface="Georgia"/>
            </a:endParaRPr>
          </a:p>
        </p:txBody>
      </p:sp>
      <p:sp>
        <p:nvSpPr>
          <p:cNvPr id="133" name="Google Shape;133;p24"/>
          <p:cNvSpPr txBox="1">
            <a:spLocks noGrp="1"/>
          </p:cNvSpPr>
          <p:nvPr>
            <p:ph type="title"/>
          </p:nvPr>
        </p:nvSpPr>
        <p:spPr>
          <a:xfrm>
            <a:off x="809100" y="16534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“She goes above and beyond to invest in the</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professional growth of each team member, providing us with opportunities for skill enhancement and career</a:t>
            </a:r>
            <a:endParaRPr sz="2200" i="1">
              <a:solidFill>
                <a:srgbClr val="003262"/>
              </a:solidFill>
              <a:highlight>
                <a:srgbClr val="FFFFFF"/>
              </a:highlight>
            </a:endParaRPr>
          </a:p>
          <a:p>
            <a:pPr marL="0" lvl="0" indent="0" algn="l" rtl="0">
              <a:spcBef>
                <a:spcPts val="0"/>
              </a:spcBef>
              <a:spcAft>
                <a:spcPts val="0"/>
              </a:spcAft>
              <a:buNone/>
            </a:pPr>
            <a:r>
              <a:rPr lang="en" sz="2200" i="1">
                <a:solidFill>
                  <a:srgbClr val="003262"/>
                </a:solidFill>
                <a:highlight>
                  <a:srgbClr val="FFFFFF"/>
                </a:highlight>
              </a:rPr>
              <a:t>advancement…Under Diana's guidance, our team has revolutionized our process from paper-based requests to a digital administrative process, which now caters to over 13 student equity programs.”</a:t>
            </a:r>
            <a:endParaRPr sz="2200" i="1">
              <a:solidFill>
                <a:srgbClr val="003262"/>
              </a:solidFill>
            </a:endParaRPr>
          </a:p>
        </p:txBody>
      </p:sp>
      <p:sp>
        <p:nvSpPr>
          <p:cNvPr id="134" name="Google Shape;134;p24"/>
          <p:cNvSpPr txBox="1"/>
          <p:nvPr/>
        </p:nvSpPr>
        <p:spPr>
          <a:xfrm>
            <a:off x="6467000" y="414160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Monica Ward</a:t>
            </a:r>
            <a:endParaRPr sz="1000" i="1">
              <a:solidFill>
                <a:srgbClr val="003262"/>
              </a:solidFill>
              <a:latin typeface="Georgia"/>
              <a:ea typeface="Georgia"/>
              <a:cs typeface="Georgia"/>
              <a:sym typeface="Georgi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69"/>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Jessica Thach</a:t>
            </a:r>
            <a:endParaRPr sz="4800">
              <a:solidFill>
                <a:srgbClr val="C4820E"/>
              </a:solidFill>
            </a:endParaRPr>
          </a:p>
        </p:txBody>
      </p:sp>
      <p:sp>
        <p:nvSpPr>
          <p:cNvPr id="492" name="Google Shape;492;p69"/>
          <p:cNvSpPr txBox="1"/>
          <p:nvPr/>
        </p:nvSpPr>
        <p:spPr>
          <a:xfrm>
            <a:off x="311700" y="985063"/>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Associate Director of Data Analysis and Communications</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Center for Educational Partnerships</a:t>
            </a:r>
            <a:endParaRPr sz="1500">
              <a:solidFill>
                <a:schemeClr val="dk1"/>
              </a:solidFill>
              <a:highlight>
                <a:schemeClr val="lt1"/>
              </a:highlight>
              <a:latin typeface="Georgia"/>
              <a:ea typeface="Georgia"/>
              <a:cs typeface="Georgia"/>
              <a:sym typeface="Georgia"/>
            </a:endParaRPr>
          </a:p>
        </p:txBody>
      </p:sp>
      <p:sp>
        <p:nvSpPr>
          <p:cNvPr id="493" name="Google Shape;493;p69"/>
          <p:cNvSpPr txBox="1">
            <a:spLocks noGrp="1"/>
          </p:cNvSpPr>
          <p:nvPr>
            <p:ph type="title"/>
          </p:nvPr>
        </p:nvSpPr>
        <p:spPr>
          <a:xfrm>
            <a:off x="809100" y="163157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“Jessica's  leadership has not only expanded the capacity and efforts of our team but has also set a precedent for ongoing</a:t>
            </a:r>
            <a:endParaRPr sz="2000" i="1">
              <a:solidFill>
                <a:srgbClr val="003262"/>
              </a:solidFill>
              <a:highlight>
                <a:srgbClr val="FFFFFF"/>
              </a:highlight>
            </a:endParaRPr>
          </a:p>
          <a:p>
            <a:pPr marL="0" lvl="0" indent="0" algn="l" rtl="0">
              <a:spcBef>
                <a:spcPts val="0"/>
              </a:spcBef>
              <a:spcAft>
                <a:spcPts val="0"/>
              </a:spcAft>
              <a:buNone/>
            </a:pPr>
            <a:r>
              <a:rPr lang="en" sz="2000" i="1">
                <a:solidFill>
                  <a:srgbClr val="003262"/>
                </a:solidFill>
                <a:highlight>
                  <a:srgbClr val="FFFFFF"/>
                </a:highlight>
              </a:rPr>
              <a:t> initiatives within the department. Jessica's dedication to our growth extends beyond skill enhancement; she also empowers us to take ownership of projects and responsibilities, entrusting our skills and knowledge. This level of trust and autonomy has empowered us to actively contribute to major department projects.”</a:t>
            </a:r>
            <a:endParaRPr sz="2000" i="1">
              <a:solidFill>
                <a:srgbClr val="003262"/>
              </a:solidFill>
            </a:endParaRPr>
          </a:p>
        </p:txBody>
      </p:sp>
      <p:sp>
        <p:nvSpPr>
          <p:cNvPr id="494" name="Google Shape;494;p69"/>
          <p:cNvSpPr txBox="1"/>
          <p:nvPr/>
        </p:nvSpPr>
        <p:spPr>
          <a:xfrm>
            <a:off x="6328125"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Cameron Schmidt Temple and Chelsea Lee</a:t>
            </a:r>
            <a:endParaRPr sz="1000" i="1">
              <a:solidFill>
                <a:srgbClr val="003262"/>
              </a:solidFill>
              <a:latin typeface="Georgia"/>
              <a:ea typeface="Georgia"/>
              <a:cs typeface="Georgia"/>
              <a:sym typeface="Georgi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70"/>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Jaqui Thomas</a:t>
            </a:r>
            <a:endParaRPr sz="4800">
              <a:solidFill>
                <a:srgbClr val="C4820E"/>
              </a:solidFill>
            </a:endParaRPr>
          </a:p>
        </p:txBody>
      </p:sp>
      <p:sp>
        <p:nvSpPr>
          <p:cNvPr id="500" name="Google Shape;500;p70"/>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Associate Director of Residential Assessment and Strategic Initiatives</a:t>
            </a:r>
            <a:endParaRPr sz="1500">
              <a:solidFill>
                <a:schemeClr val="dk1"/>
              </a:solidFill>
              <a:highlight>
                <a:schemeClr val="lt1"/>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chemeClr val="lt1"/>
                </a:highlight>
                <a:latin typeface="Georgia"/>
                <a:ea typeface="Georgia"/>
                <a:cs typeface="Georgia"/>
                <a:sym typeface="Georgia"/>
              </a:rPr>
              <a:t>Residential Life</a:t>
            </a:r>
            <a:endParaRPr sz="1500">
              <a:solidFill>
                <a:schemeClr val="dk1"/>
              </a:solidFill>
              <a:highlight>
                <a:schemeClr val="lt1"/>
              </a:highlight>
              <a:latin typeface="Georgia"/>
              <a:ea typeface="Georgia"/>
              <a:cs typeface="Georgia"/>
              <a:sym typeface="Georgia"/>
            </a:endParaRPr>
          </a:p>
        </p:txBody>
      </p:sp>
      <p:sp>
        <p:nvSpPr>
          <p:cNvPr id="501" name="Google Shape;501;p70"/>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“Through her transformational leadership style, Jaqui has taught me the art of setting clear goals and boundaries for my team while still empowering them to tackle my expectations with methods best suited for them.”</a:t>
            </a:r>
            <a:endParaRPr sz="2000" i="1">
              <a:solidFill>
                <a:srgbClr val="003262"/>
              </a:solidFill>
            </a:endParaRPr>
          </a:p>
        </p:txBody>
      </p:sp>
      <p:sp>
        <p:nvSpPr>
          <p:cNvPr id="502" name="Google Shape;502;p70"/>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Tracy Jane Gregory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71"/>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Sharon Trahan (she/her)</a:t>
            </a:r>
            <a:endParaRPr sz="4800">
              <a:solidFill>
                <a:srgbClr val="C4820E"/>
              </a:solidFill>
            </a:endParaRPr>
          </a:p>
        </p:txBody>
      </p:sp>
      <p:sp>
        <p:nvSpPr>
          <p:cNvPr id="508" name="Google Shape;508;p71"/>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Business Intelligence and Finance Systems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Financial Systems</a:t>
            </a:r>
            <a:endParaRPr sz="1500">
              <a:solidFill>
                <a:schemeClr val="dk1"/>
              </a:solidFill>
              <a:highlight>
                <a:srgbClr val="FFFFFF"/>
              </a:highlight>
              <a:latin typeface="Georgia"/>
              <a:ea typeface="Georgia"/>
              <a:cs typeface="Georgia"/>
              <a:sym typeface="Georgia"/>
            </a:endParaRPr>
          </a:p>
        </p:txBody>
      </p:sp>
      <p:sp>
        <p:nvSpPr>
          <p:cNvPr id="509" name="Google Shape;509;p71"/>
          <p:cNvSpPr txBox="1">
            <a:spLocks noGrp="1"/>
          </p:cNvSpPr>
          <p:nvPr>
            <p:ph type="title"/>
          </p:nvPr>
        </p:nvSpPr>
        <p:spPr>
          <a:xfrm>
            <a:off x="809100" y="1653450"/>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i="1">
                <a:solidFill>
                  <a:srgbClr val="003262"/>
                </a:solidFill>
                <a:highlight>
                  <a:schemeClr val="lt1"/>
                </a:highlight>
              </a:rPr>
              <a:t>“As a team, we all feel strongly that Sharon is personally invested in each of us both as employees and as people. With her unwavering commitment to supporting us in achieving a healthy work-life balance while also growing our skills and careers in the directions that interest us, she is an ideal manager to work for. She truly listens to what her employees' needs are in terms of scheduling, communication style, etc... and delivers, creating a team culture in which we all can thrive, in a way that makes us all feel empowered and appreciated in our work.”</a:t>
            </a:r>
            <a:endParaRPr sz="1900" i="1">
              <a:solidFill>
                <a:srgbClr val="003262"/>
              </a:solidFill>
              <a:highlight>
                <a:schemeClr val="lt1"/>
              </a:highlight>
            </a:endParaRPr>
          </a:p>
        </p:txBody>
      </p:sp>
      <p:sp>
        <p:nvSpPr>
          <p:cNvPr id="510" name="Google Shape;510;p71"/>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Jenny Su, Dara Efron</a:t>
            </a:r>
            <a:endParaRPr sz="1000" i="1">
              <a:solidFill>
                <a:srgbClr val="003262"/>
              </a:solidFill>
              <a:highlight>
                <a:srgbClr val="FFFF00"/>
              </a:highlight>
              <a:latin typeface="Georgia"/>
              <a:ea typeface="Georgia"/>
              <a:cs typeface="Georgia"/>
              <a:sym typeface="Georgia"/>
            </a:endParaRPr>
          </a:p>
          <a:p>
            <a:pPr marL="0" lvl="0" indent="0" algn="r" rtl="0">
              <a:spcBef>
                <a:spcPts val="0"/>
              </a:spcBef>
              <a:spcAft>
                <a:spcPts val="0"/>
              </a:spcAft>
              <a:buNone/>
            </a:pPr>
            <a:endParaRPr sz="1000" i="1">
              <a:solidFill>
                <a:srgbClr val="003262"/>
              </a:solidFill>
              <a:highlight>
                <a:srgbClr val="FFFF00"/>
              </a:highlight>
              <a:latin typeface="Georgia"/>
              <a:ea typeface="Georgia"/>
              <a:cs typeface="Georgia"/>
              <a:sym typeface="Georgi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72"/>
          <p:cNvSpPr txBox="1">
            <a:spLocks noGrp="1"/>
          </p:cNvSpPr>
          <p:nvPr>
            <p:ph type="title"/>
          </p:nvPr>
        </p:nvSpPr>
        <p:spPr>
          <a:xfrm>
            <a:off x="26735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Heidi Wagner (she/her)</a:t>
            </a:r>
            <a:endParaRPr sz="4800">
              <a:solidFill>
                <a:srgbClr val="C4820E"/>
              </a:solidFill>
            </a:endParaRPr>
          </a:p>
        </p:txBody>
      </p:sp>
      <p:sp>
        <p:nvSpPr>
          <p:cNvPr id="516" name="Google Shape;516;p72"/>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Assistant Dean for Finance and Administration</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Division of Biological Sciences Dean's Office</a:t>
            </a:r>
            <a:endParaRPr sz="1500">
              <a:solidFill>
                <a:schemeClr val="dk1"/>
              </a:solidFill>
              <a:highlight>
                <a:srgbClr val="FFFFFF"/>
              </a:highlight>
              <a:latin typeface="Georgia"/>
              <a:ea typeface="Georgia"/>
              <a:cs typeface="Georgia"/>
              <a:sym typeface="Georgia"/>
            </a:endParaRPr>
          </a:p>
        </p:txBody>
      </p:sp>
      <p:sp>
        <p:nvSpPr>
          <p:cNvPr id="517" name="Google Shape;517;p72"/>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“Heidi takes the time to ask us our opinions and suggestions on how we can be more productive and  she will offer her advice on strategies when we are stuck in any complicated situation. There is not a question too big or small to ask Heidi. I could not ask for a better leader or supervisor.”</a:t>
            </a:r>
            <a:endParaRPr sz="2000" i="1">
              <a:solidFill>
                <a:srgbClr val="003262"/>
              </a:solidFill>
              <a:highlight>
                <a:srgbClr val="FFFFFF"/>
              </a:highlight>
            </a:endParaRPr>
          </a:p>
        </p:txBody>
      </p:sp>
      <p:sp>
        <p:nvSpPr>
          <p:cNvPr id="518" name="Google Shape;518;p72"/>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Halima O’Neil, Melanie Ling, Hanna Knight, Mark Davis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73"/>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Roshonda (Ro) Walker  (she/her)</a:t>
            </a:r>
            <a:endParaRPr sz="4000">
              <a:solidFill>
                <a:srgbClr val="C4820E"/>
              </a:solidFill>
            </a:endParaRPr>
          </a:p>
        </p:txBody>
      </p:sp>
      <p:sp>
        <p:nvSpPr>
          <p:cNvPr id="524" name="Google Shape;524;p73"/>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Grad and Family Housing Manager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Cal Housing</a:t>
            </a:r>
            <a:endParaRPr sz="1500">
              <a:solidFill>
                <a:schemeClr val="dk1"/>
              </a:solidFill>
              <a:highlight>
                <a:srgbClr val="FFFFFF"/>
              </a:highlight>
              <a:latin typeface="Georgia"/>
              <a:ea typeface="Georgia"/>
              <a:cs typeface="Georgia"/>
              <a:sym typeface="Georgia"/>
            </a:endParaRPr>
          </a:p>
        </p:txBody>
      </p:sp>
      <p:sp>
        <p:nvSpPr>
          <p:cNvPr id="525" name="Google Shape;525;p73"/>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chemeClr val="lt1"/>
                </a:highlight>
              </a:rPr>
              <a:t>“Roshonda was immediately supportive. She asked questions, within established boundaries, to educate herself on how to best support me…Roshonda has always supported me, as well as the rest of our team, in our 1:1s by dedicating a section of our meeting to professional development.”</a:t>
            </a:r>
            <a:endParaRPr sz="2000" i="1">
              <a:solidFill>
                <a:srgbClr val="003262"/>
              </a:solidFill>
              <a:highlight>
                <a:schemeClr val="lt1"/>
              </a:highlight>
            </a:endParaRPr>
          </a:p>
        </p:txBody>
      </p:sp>
      <p:sp>
        <p:nvSpPr>
          <p:cNvPr id="526" name="Google Shape;526;p73"/>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Alda Abregana-De Guzman, Debbie Cohen, Grant Turner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74"/>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Matt Weaver</a:t>
            </a:r>
            <a:endParaRPr sz="4800">
              <a:solidFill>
                <a:srgbClr val="C4820E"/>
              </a:solidFill>
            </a:endParaRPr>
          </a:p>
        </p:txBody>
      </p:sp>
      <p:sp>
        <p:nvSpPr>
          <p:cNvPr id="532" name="Google Shape;532;p74"/>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Executive Director, Gift Services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UDAR Gift Services</a:t>
            </a:r>
            <a:endParaRPr sz="1500">
              <a:solidFill>
                <a:schemeClr val="dk1"/>
              </a:solidFill>
              <a:highlight>
                <a:srgbClr val="FFFFFF"/>
              </a:highlight>
              <a:latin typeface="Georgia"/>
              <a:ea typeface="Georgia"/>
              <a:cs typeface="Georgia"/>
              <a:sym typeface="Georgia"/>
            </a:endParaRPr>
          </a:p>
        </p:txBody>
      </p:sp>
      <p:sp>
        <p:nvSpPr>
          <p:cNvPr id="533" name="Google Shape;533;p74"/>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“The staff member proposed a radical idea: bypass the module entirely and create a data upload system. Matt trusted this team member and his supervisors, and sponsored the project. The new system drastically reduced repetitive and manual entry, resulting in cleaner data and faster entry.”</a:t>
            </a:r>
            <a:endParaRPr sz="2000" i="1">
              <a:solidFill>
                <a:srgbClr val="003262"/>
              </a:solidFill>
            </a:endParaRPr>
          </a:p>
        </p:txBody>
      </p:sp>
      <p:sp>
        <p:nvSpPr>
          <p:cNvPr id="534" name="Google Shape;534;p74"/>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Kelly McNeese, John Hanley,Jason Abdelmesieh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75"/>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Kirsten Wechling</a:t>
            </a:r>
            <a:endParaRPr sz="4800">
              <a:solidFill>
                <a:srgbClr val="C4820E"/>
              </a:solidFill>
            </a:endParaRPr>
          </a:p>
        </p:txBody>
      </p:sp>
      <p:sp>
        <p:nvSpPr>
          <p:cNvPr id="540" name="Google Shape;540;p75"/>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Accounts Receivable &amp; Banking Services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Accounts Receivable &amp; Banking Services</a:t>
            </a:r>
            <a:endParaRPr sz="1500">
              <a:solidFill>
                <a:schemeClr val="dk1"/>
              </a:solidFill>
              <a:highlight>
                <a:srgbClr val="FFFFFF"/>
              </a:highlight>
              <a:latin typeface="Georgia"/>
              <a:ea typeface="Georgia"/>
              <a:cs typeface="Georgia"/>
              <a:sym typeface="Georgia"/>
            </a:endParaRPr>
          </a:p>
        </p:txBody>
      </p:sp>
      <p:sp>
        <p:nvSpPr>
          <p:cNvPr id="541" name="Google Shape;541;p75"/>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“Kirsten understands the value of standardizing processes to reduce costs and maintenance time, especially when the process is student facing. He focuses on finding the root cause and implementing controls to ensure mistakes are caught before they happen.”</a:t>
            </a:r>
            <a:endParaRPr sz="2000" i="1">
              <a:solidFill>
                <a:srgbClr val="003262"/>
              </a:solidFill>
            </a:endParaRPr>
          </a:p>
        </p:txBody>
      </p:sp>
      <p:sp>
        <p:nvSpPr>
          <p:cNvPr id="542" name="Google Shape;542;p75"/>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Pam Creason, Adrian Ramos, Nominique Chico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76"/>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Heidi Yu  (she/her)</a:t>
            </a:r>
            <a:endParaRPr sz="4800">
              <a:solidFill>
                <a:srgbClr val="C4820E"/>
              </a:solidFill>
            </a:endParaRPr>
          </a:p>
        </p:txBody>
      </p:sp>
      <p:sp>
        <p:nvSpPr>
          <p:cNvPr id="548" name="Google Shape;548;p76"/>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Associate Director, Career Education and Engagement</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Berkeley Career Engagement</a:t>
            </a:r>
            <a:endParaRPr sz="1500">
              <a:solidFill>
                <a:schemeClr val="dk1"/>
              </a:solidFill>
              <a:highlight>
                <a:srgbClr val="FFFFFF"/>
              </a:highlight>
              <a:latin typeface="Georgia"/>
              <a:ea typeface="Georgia"/>
              <a:cs typeface="Georgia"/>
              <a:sym typeface="Georgia"/>
            </a:endParaRPr>
          </a:p>
        </p:txBody>
      </p:sp>
      <p:sp>
        <p:nvSpPr>
          <p:cNvPr id="549" name="Google Shape;549;p76"/>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003262"/>
                </a:solidFill>
                <a:highlight>
                  <a:srgbClr val="FFFFFF"/>
                </a:highlight>
              </a:rPr>
              <a:t>“Heidi prioritizes the needs of her staff. She can be counted on to find time to work with us through unexpected issues and provide thoughtful guidance and caring mentorship. Heidi has made communication a core of our team. She values and respects everyone’s opinions and encourages those that may be hesitant to speak up for themselves; she ensures that everyone’s voices are heard and that our work is valued.”</a:t>
            </a:r>
            <a:endParaRPr sz="2000" i="1">
              <a:solidFill>
                <a:srgbClr val="003262"/>
              </a:solidFill>
            </a:endParaRPr>
          </a:p>
        </p:txBody>
      </p:sp>
      <p:sp>
        <p:nvSpPr>
          <p:cNvPr id="550" name="Google Shape;550;p76"/>
          <p:cNvSpPr txBox="1"/>
          <p:nvPr/>
        </p:nvSpPr>
        <p:spPr>
          <a:xfrm>
            <a:off x="6446350" y="40464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Halima O’Neil, Melanie Ling, Hanna Knight, Mark Davis </a:t>
            </a:r>
            <a:endParaRPr sz="1000" i="1">
              <a:solidFill>
                <a:srgbClr val="003262"/>
              </a:solidFill>
              <a:latin typeface="Georgia"/>
              <a:ea typeface="Georgia"/>
              <a:cs typeface="Georgia"/>
              <a:sym typeface="Georgia"/>
            </a:endParaRPr>
          </a:p>
          <a:p>
            <a:pPr marL="0" lvl="0" indent="0" algn="r" rtl="0">
              <a:spcBef>
                <a:spcPts val="0"/>
              </a:spcBef>
              <a:spcAft>
                <a:spcPts val="0"/>
              </a:spcAft>
              <a:buNone/>
            </a:pPr>
            <a:endParaRPr sz="1000" i="1">
              <a:solidFill>
                <a:srgbClr val="003262"/>
              </a:solidFill>
              <a:latin typeface="Georgia"/>
              <a:ea typeface="Georgia"/>
              <a:cs typeface="Georgia"/>
              <a:sym typeface="Georgi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77"/>
          <p:cNvSpPr txBox="1">
            <a:spLocks noGrp="1"/>
          </p:cNvSpPr>
          <p:nvPr>
            <p:ph type="title"/>
          </p:nvPr>
        </p:nvSpPr>
        <p:spPr>
          <a:xfrm>
            <a:off x="311700" y="445025"/>
            <a:ext cx="39321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03262"/>
                </a:solidFill>
              </a:rPr>
              <a:t>Event Conclusion</a:t>
            </a:r>
            <a:endParaRPr i="1">
              <a:solidFill>
                <a:srgbClr val="003262"/>
              </a:solidFill>
            </a:endParaRPr>
          </a:p>
        </p:txBody>
      </p:sp>
      <p:sp>
        <p:nvSpPr>
          <p:cNvPr id="556" name="Google Shape;556;p77"/>
          <p:cNvSpPr txBox="1">
            <a:spLocks noGrp="1"/>
          </p:cNvSpPr>
          <p:nvPr>
            <p:ph type="title"/>
          </p:nvPr>
        </p:nvSpPr>
        <p:spPr>
          <a:xfrm>
            <a:off x="311700" y="3076175"/>
            <a:ext cx="4038900" cy="10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a:solidFill>
                  <a:srgbClr val="444444"/>
                </a:solidFill>
              </a:rPr>
              <a:t>Chair of the Excellence in Management Committee</a:t>
            </a:r>
            <a:endParaRPr sz="2500">
              <a:solidFill>
                <a:srgbClr val="444444"/>
              </a:solidFill>
            </a:endParaRPr>
          </a:p>
        </p:txBody>
      </p:sp>
      <p:sp>
        <p:nvSpPr>
          <p:cNvPr id="557" name="Google Shape;557;p77"/>
          <p:cNvSpPr txBox="1"/>
          <p:nvPr/>
        </p:nvSpPr>
        <p:spPr>
          <a:xfrm>
            <a:off x="277850" y="1168075"/>
            <a:ext cx="4229100" cy="169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4900">
                <a:solidFill>
                  <a:srgbClr val="C4820E"/>
                </a:solidFill>
                <a:latin typeface="Georgia"/>
                <a:ea typeface="Georgia"/>
                <a:cs typeface="Georgia"/>
                <a:sym typeface="Georgia"/>
              </a:rPr>
              <a:t>Henrriette Mena</a:t>
            </a:r>
            <a:endParaRPr sz="4900">
              <a:solidFill>
                <a:srgbClr val="C4820E"/>
              </a:solidFill>
              <a:highlight>
                <a:schemeClr val="accent6"/>
              </a:highlight>
            </a:endParaRPr>
          </a:p>
        </p:txBody>
      </p:sp>
      <p:pic>
        <p:nvPicPr>
          <p:cNvPr id="558" name="Google Shape;558;p77"/>
          <p:cNvPicPr preferRelativeResize="0"/>
          <p:nvPr/>
        </p:nvPicPr>
        <p:blipFill rotWithShape="1">
          <a:blip r:embed="rId3">
            <a:alphaModFix/>
          </a:blip>
          <a:srcRect t="6551" b="6551"/>
          <a:stretch/>
        </p:blipFill>
        <p:spPr>
          <a:xfrm>
            <a:off x="5446700" y="1394000"/>
            <a:ext cx="3092199" cy="12413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156000"/>
            <a:ext cx="8520600" cy="104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Marianne Bartholomew-Couts</a:t>
            </a:r>
            <a:endParaRPr sz="4800">
              <a:solidFill>
                <a:srgbClr val="C4820E"/>
              </a:solidFill>
            </a:endParaRPr>
          </a:p>
        </p:txBody>
      </p:sp>
      <p:sp>
        <p:nvSpPr>
          <p:cNvPr id="140" name="Google Shape;140;p25"/>
          <p:cNvSpPr txBox="1"/>
          <p:nvPr/>
        </p:nvSpPr>
        <p:spPr>
          <a:xfrm>
            <a:off x="311700" y="1169525"/>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Administration</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History</a:t>
            </a:r>
            <a:endParaRPr sz="1500">
              <a:solidFill>
                <a:schemeClr val="dk1"/>
              </a:solidFill>
              <a:highlight>
                <a:srgbClr val="FFFFFF"/>
              </a:highlight>
              <a:latin typeface="Georgia"/>
              <a:ea typeface="Georgia"/>
              <a:cs typeface="Georgia"/>
              <a:sym typeface="Georgia"/>
            </a:endParaRPr>
          </a:p>
        </p:txBody>
      </p:sp>
      <p:sp>
        <p:nvSpPr>
          <p:cNvPr id="141" name="Google Shape;141;p25"/>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“Marianne is an advocate for each of her staff both within and outside the department - she is willing to push back on behalf of her staff if she senses a disproportionate or unreasonable workload burden placed on them, even when that position or opinion leads to difficult conversations.”</a:t>
            </a:r>
            <a:endParaRPr sz="2200" i="1">
              <a:solidFill>
                <a:srgbClr val="003262"/>
              </a:solidFill>
            </a:endParaRPr>
          </a:p>
        </p:txBody>
      </p:sp>
      <p:sp>
        <p:nvSpPr>
          <p:cNvPr id="142" name="Google Shape;142;p25"/>
          <p:cNvSpPr txBox="1"/>
          <p:nvPr/>
        </p:nvSpPr>
        <p:spPr>
          <a:xfrm>
            <a:off x="6453225" y="40390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Jacqueline Blandon, Gerardo Ochoa, Laura Marostica </a:t>
            </a:r>
            <a:endParaRPr sz="1000" i="1">
              <a:solidFill>
                <a:srgbClr val="003262"/>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John Benedict </a:t>
            </a:r>
            <a:endParaRPr sz="4800">
              <a:solidFill>
                <a:srgbClr val="C4820E"/>
              </a:solidFill>
            </a:endParaRPr>
          </a:p>
        </p:txBody>
      </p:sp>
      <p:sp>
        <p:nvSpPr>
          <p:cNvPr id="148" name="Google Shape;148;p26"/>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Business Technical Support Supervisor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IT Client Services</a:t>
            </a:r>
            <a:endParaRPr sz="1500">
              <a:solidFill>
                <a:schemeClr val="dk1"/>
              </a:solidFill>
              <a:highlight>
                <a:srgbClr val="FFFFFF"/>
              </a:highlight>
              <a:latin typeface="Georgia"/>
              <a:ea typeface="Georgia"/>
              <a:cs typeface="Georgia"/>
              <a:sym typeface="Georgia"/>
            </a:endParaRPr>
          </a:p>
        </p:txBody>
      </p:sp>
      <p:sp>
        <p:nvSpPr>
          <p:cNvPr id="149" name="Google Shape;149;p26"/>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“He also welcomes lively (and sometimes heated) discussions that can go on for longer than planned especially if those discussions are constructive and bring up new ideas about how we can improve processes. And at the end of the meeting he does a roundtable where he allows and encourages each member an opportunity to share their ideas and thoughts.”</a:t>
            </a:r>
            <a:endParaRPr sz="2200" i="1">
              <a:solidFill>
                <a:srgbClr val="003262"/>
              </a:solidFill>
            </a:endParaRPr>
          </a:p>
        </p:txBody>
      </p:sp>
      <p:sp>
        <p:nvSpPr>
          <p:cNvPr id="150" name="Google Shape;150;p26"/>
          <p:cNvSpPr txBox="1"/>
          <p:nvPr/>
        </p:nvSpPr>
        <p:spPr>
          <a:xfrm>
            <a:off x="6439475" y="3921575"/>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900" i="1">
                <a:solidFill>
                  <a:srgbClr val="003262"/>
                </a:solidFill>
                <a:latin typeface="Georgia"/>
                <a:ea typeface="Georgia"/>
                <a:cs typeface="Georgia"/>
                <a:sym typeface="Georgia"/>
              </a:rPr>
              <a:t>Nominated by: </a:t>
            </a:r>
            <a:endParaRPr sz="900" i="1">
              <a:solidFill>
                <a:srgbClr val="003262"/>
              </a:solidFill>
              <a:latin typeface="Georgia"/>
              <a:ea typeface="Georgia"/>
              <a:cs typeface="Georgia"/>
              <a:sym typeface="Georgia"/>
            </a:endParaRPr>
          </a:p>
          <a:p>
            <a:pPr marL="0" lvl="0" indent="0" algn="r" rtl="0">
              <a:spcBef>
                <a:spcPts val="0"/>
              </a:spcBef>
              <a:spcAft>
                <a:spcPts val="0"/>
              </a:spcAft>
              <a:buClr>
                <a:schemeClr val="dk1"/>
              </a:buClr>
              <a:buSzPts val="1100"/>
              <a:buFont typeface="Arial"/>
              <a:buNone/>
            </a:pPr>
            <a:r>
              <a:rPr lang="en" sz="900" i="1">
                <a:solidFill>
                  <a:srgbClr val="003262"/>
                </a:solidFill>
                <a:latin typeface="Georgia"/>
                <a:ea typeface="Georgia"/>
                <a:cs typeface="Georgia"/>
                <a:sym typeface="Georgia"/>
              </a:rPr>
              <a:t>Javier Puyol, Jorge Solorio, Quaves McGhee, Bryan Lee, Cavin Burnes</a:t>
            </a:r>
            <a:endParaRPr sz="900" i="1">
              <a:solidFill>
                <a:srgbClr val="003262"/>
              </a:solidFill>
              <a:latin typeface="Georgia"/>
              <a:ea typeface="Georgia"/>
              <a:cs typeface="Georgia"/>
              <a:sym typeface="Georgia"/>
            </a:endParaRPr>
          </a:p>
          <a:p>
            <a:pPr marL="0" lvl="0" indent="0" algn="r" rtl="0">
              <a:spcBef>
                <a:spcPts val="0"/>
              </a:spcBef>
              <a:spcAft>
                <a:spcPts val="0"/>
              </a:spcAft>
              <a:buNone/>
            </a:pPr>
            <a:endParaRPr sz="900" i="1">
              <a:solidFill>
                <a:srgbClr val="003262"/>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311700" y="156000"/>
            <a:ext cx="8520600" cy="60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C4820E"/>
                </a:solidFill>
                <a:highlight>
                  <a:srgbClr val="FFFFFF"/>
                </a:highlight>
              </a:rPr>
              <a:t>Sarah Benzuly (she/her)</a:t>
            </a:r>
            <a:endParaRPr sz="4800">
              <a:solidFill>
                <a:srgbClr val="C4820E"/>
              </a:solidFill>
            </a:endParaRPr>
          </a:p>
        </p:txBody>
      </p:sp>
      <p:sp>
        <p:nvSpPr>
          <p:cNvPr id="156" name="Google Shape;156;p27"/>
          <p:cNvSpPr txBox="1"/>
          <p:nvPr/>
        </p:nvSpPr>
        <p:spPr>
          <a:xfrm>
            <a:off x="311700" y="10069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 of Creative Services</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SSALLEX Marketing and Data</a:t>
            </a:r>
            <a:endParaRPr sz="1500">
              <a:solidFill>
                <a:schemeClr val="dk1"/>
              </a:solidFill>
              <a:highlight>
                <a:srgbClr val="FFFFFF"/>
              </a:highlight>
              <a:latin typeface="Georgia"/>
              <a:ea typeface="Georgia"/>
              <a:cs typeface="Georgia"/>
              <a:sym typeface="Georgia"/>
            </a:endParaRPr>
          </a:p>
        </p:txBody>
      </p:sp>
      <p:sp>
        <p:nvSpPr>
          <p:cNvPr id="157" name="Google Shape;157;p27"/>
          <p:cNvSpPr txBox="1">
            <a:spLocks noGrp="1"/>
          </p:cNvSpPr>
          <p:nvPr>
            <p:ph type="title"/>
          </p:nvPr>
        </p:nvSpPr>
        <p:spPr>
          <a:xfrm>
            <a:off x="809100" y="185462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“Sarah—who was already promoting a more diverse workforce within our marketing group—implemented a monthly newsletter that informed the whole department which courses, events and resources were available to advance inclusivity department wide and ensure collective success.”</a:t>
            </a:r>
            <a:endParaRPr sz="2200" i="1">
              <a:solidFill>
                <a:srgbClr val="003262"/>
              </a:solidFill>
            </a:endParaRPr>
          </a:p>
        </p:txBody>
      </p:sp>
      <p:sp>
        <p:nvSpPr>
          <p:cNvPr id="158" name="Google Shape;158;p27"/>
          <p:cNvSpPr txBox="1"/>
          <p:nvPr/>
        </p:nvSpPr>
        <p:spPr>
          <a:xfrm>
            <a:off x="6453250" y="40528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Lori Gray, Andrew Guest, Taylor Parsell, Rebecca Roos, Jordan Rosales</a:t>
            </a:r>
            <a:endParaRPr sz="1000" i="1">
              <a:solidFill>
                <a:srgbClr val="003262"/>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311700" y="156000"/>
            <a:ext cx="8520600" cy="128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C4820E"/>
                </a:solidFill>
                <a:highlight>
                  <a:srgbClr val="FFFFFF"/>
                </a:highlight>
              </a:rPr>
              <a:t>Jennifer Emiko Boyden </a:t>
            </a:r>
            <a:endParaRPr sz="4000">
              <a:solidFill>
                <a:srgbClr val="C4820E"/>
              </a:solidFill>
              <a:highlight>
                <a:srgbClr val="FFFFFF"/>
              </a:highlight>
            </a:endParaRPr>
          </a:p>
          <a:p>
            <a:pPr marL="0" lvl="0" indent="0" algn="l" rtl="0">
              <a:spcBef>
                <a:spcPts val="0"/>
              </a:spcBef>
              <a:spcAft>
                <a:spcPts val="0"/>
              </a:spcAft>
              <a:buNone/>
            </a:pPr>
            <a:r>
              <a:rPr lang="en" sz="4000">
                <a:solidFill>
                  <a:srgbClr val="C4820E"/>
                </a:solidFill>
                <a:highlight>
                  <a:srgbClr val="FFFFFF"/>
                </a:highlight>
              </a:rPr>
              <a:t>(she/her)</a:t>
            </a:r>
            <a:endParaRPr sz="4000">
              <a:solidFill>
                <a:srgbClr val="C4820E"/>
              </a:solidFill>
            </a:endParaRPr>
          </a:p>
        </p:txBody>
      </p:sp>
      <p:sp>
        <p:nvSpPr>
          <p:cNvPr id="164" name="Google Shape;164;p28"/>
          <p:cNvSpPr txBox="1"/>
          <p:nvPr/>
        </p:nvSpPr>
        <p:spPr>
          <a:xfrm>
            <a:off x="311700" y="1492450"/>
            <a:ext cx="82539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Director</a:t>
            </a:r>
            <a:endParaRPr sz="1500">
              <a:solidFill>
                <a:schemeClr val="dk1"/>
              </a:solidFill>
              <a:highlight>
                <a:srgbClr val="FFFFFF"/>
              </a:highlight>
              <a:latin typeface="Georgia"/>
              <a:ea typeface="Georgia"/>
              <a:cs typeface="Georgia"/>
              <a:sym typeface="Georgia"/>
            </a:endParaRPr>
          </a:p>
          <a:p>
            <a:pPr marL="0" lvl="0" indent="0" algn="l" rtl="0">
              <a:spcBef>
                <a:spcPts val="0"/>
              </a:spcBef>
              <a:spcAft>
                <a:spcPts val="0"/>
              </a:spcAft>
              <a:buNone/>
            </a:pPr>
            <a:r>
              <a:rPr lang="en" sz="1500">
                <a:solidFill>
                  <a:schemeClr val="dk1"/>
                </a:solidFill>
                <a:highlight>
                  <a:srgbClr val="FFFFFF"/>
                </a:highlight>
                <a:latin typeface="Georgia"/>
                <a:ea typeface="Georgia"/>
                <a:cs typeface="Georgia"/>
                <a:sym typeface="Georgia"/>
              </a:rPr>
              <a:t>Berkeley Law Events </a:t>
            </a:r>
            <a:endParaRPr sz="1500">
              <a:solidFill>
                <a:schemeClr val="dk1"/>
              </a:solidFill>
              <a:highlight>
                <a:srgbClr val="FFFFFF"/>
              </a:highlight>
              <a:latin typeface="Georgia"/>
              <a:ea typeface="Georgia"/>
              <a:cs typeface="Georgia"/>
              <a:sym typeface="Georgia"/>
            </a:endParaRPr>
          </a:p>
        </p:txBody>
      </p:sp>
      <p:sp>
        <p:nvSpPr>
          <p:cNvPr id="165" name="Google Shape;165;p28"/>
          <p:cNvSpPr txBox="1">
            <a:spLocks noGrp="1"/>
          </p:cNvSpPr>
          <p:nvPr>
            <p:ph type="title"/>
          </p:nvPr>
        </p:nvSpPr>
        <p:spPr>
          <a:xfrm>
            <a:off x="809100" y="2031975"/>
            <a:ext cx="7756500" cy="28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i="1">
                <a:solidFill>
                  <a:srgbClr val="003262"/>
                </a:solidFill>
                <a:highlight>
                  <a:srgbClr val="FFFFFF"/>
                </a:highlight>
              </a:rPr>
              <a:t>“Jenny fosters an environment for achievement by knowing how each member of our team operates at  their best. She does not have a one-size-fits-all approach, she understands we are each different and gives us the resources and tools we need to be successful.”</a:t>
            </a:r>
            <a:endParaRPr sz="2200" i="1">
              <a:solidFill>
                <a:srgbClr val="003262"/>
              </a:solidFill>
            </a:endParaRPr>
          </a:p>
        </p:txBody>
      </p:sp>
      <p:sp>
        <p:nvSpPr>
          <p:cNvPr id="166" name="Google Shape;166;p28"/>
          <p:cNvSpPr txBox="1"/>
          <p:nvPr/>
        </p:nvSpPr>
        <p:spPr>
          <a:xfrm>
            <a:off x="6439475" y="4032650"/>
            <a:ext cx="2296800" cy="881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i="1">
                <a:solidFill>
                  <a:srgbClr val="003262"/>
                </a:solidFill>
                <a:latin typeface="Georgia"/>
                <a:ea typeface="Georgia"/>
                <a:cs typeface="Georgia"/>
                <a:sym typeface="Georgia"/>
              </a:rPr>
              <a:t>Nominated by: </a:t>
            </a:r>
            <a:endParaRPr sz="1000" i="1">
              <a:solidFill>
                <a:srgbClr val="003262"/>
              </a:solidFill>
              <a:latin typeface="Georgia"/>
              <a:ea typeface="Georgia"/>
              <a:cs typeface="Georgia"/>
              <a:sym typeface="Georgia"/>
            </a:endParaRPr>
          </a:p>
          <a:p>
            <a:pPr marL="0" lvl="0" indent="0" algn="r" rtl="0">
              <a:spcBef>
                <a:spcPts val="0"/>
              </a:spcBef>
              <a:spcAft>
                <a:spcPts val="0"/>
              </a:spcAft>
              <a:buNone/>
            </a:pPr>
            <a:r>
              <a:rPr lang="en" sz="1000" i="1">
                <a:solidFill>
                  <a:srgbClr val="003262"/>
                </a:solidFill>
                <a:latin typeface="Georgia"/>
                <a:ea typeface="Georgia"/>
                <a:cs typeface="Georgia"/>
                <a:sym typeface="Georgia"/>
              </a:rPr>
              <a:t>Julianne Paragas, Alejandro Morales, Ilene Ochoa, Vandana Gandhi</a:t>
            </a:r>
            <a:endParaRPr sz="1000" i="1">
              <a:solidFill>
                <a:srgbClr val="003262"/>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BrandSlideShow_Heritage 16:9">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4597</Words>
  <Application>Microsoft Macintosh PowerPoint</Application>
  <PresentationFormat>On-screen Show (16:9)</PresentationFormat>
  <Paragraphs>379</Paragraphs>
  <Slides>58</Slides>
  <Notes>58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Georgia</vt:lpstr>
      <vt:lpstr>Open Sans</vt:lpstr>
      <vt:lpstr>BrandSlideShow_Heritage 16:9</vt:lpstr>
      <vt:lpstr>2024  Award Winners</vt:lpstr>
      <vt:lpstr>Julia Arno (she/her)</vt:lpstr>
      <vt:lpstr>Matthew Balaban</vt:lpstr>
      <vt:lpstr>Jocelyn Surla Banaria, Ph.D.</vt:lpstr>
      <vt:lpstr>Diana Barajas (she/her)</vt:lpstr>
      <vt:lpstr>Marianne Bartholomew-Couts</vt:lpstr>
      <vt:lpstr>John Benedict </vt:lpstr>
      <vt:lpstr>Sarah Benzuly (she/her)</vt:lpstr>
      <vt:lpstr>Jennifer Emiko Boyden  (she/her)</vt:lpstr>
      <vt:lpstr>Cristal Carpinteyro (she/her)</vt:lpstr>
      <vt:lpstr>Elizabeth D Chavez (she/her/ella)</vt:lpstr>
      <vt:lpstr>Ann Cleaveland</vt:lpstr>
      <vt:lpstr>Jenny Cornet-Carrillo (she/her) </vt:lpstr>
      <vt:lpstr>Garen Corbett</vt:lpstr>
      <vt:lpstr>Laurence Diaco (she/her)</vt:lpstr>
      <vt:lpstr>Monique Ellis</vt:lpstr>
      <vt:lpstr>Guillermina Flores (she/her)</vt:lpstr>
      <vt:lpstr>Jill Fujisaki (she/her)</vt:lpstr>
      <vt:lpstr>Sarah Gaugler (she/her)</vt:lpstr>
      <vt:lpstr>Melanie Green (she/her)</vt:lpstr>
      <vt:lpstr>Lynne E Grigsby-Standfill </vt:lpstr>
      <vt:lpstr>Serena Groen (she/her)</vt:lpstr>
      <vt:lpstr>Maria Hjelm</vt:lpstr>
      <vt:lpstr>Gloria Kaci (she/her)</vt:lpstr>
      <vt:lpstr>Avni Kansara (she/her)</vt:lpstr>
      <vt:lpstr>James Kato (he/him)</vt:lpstr>
      <vt:lpstr>Maria Kies (she/her)</vt:lpstr>
      <vt:lpstr>Marianne Koch (she/her)</vt:lpstr>
      <vt:lpstr>Phillip Larkin (he/him)</vt:lpstr>
      <vt:lpstr>John D. MacDonald</vt:lpstr>
      <vt:lpstr>Adrianne Mann (she/her)</vt:lpstr>
      <vt:lpstr>Lucas Mollenbrink (he/him, his)</vt:lpstr>
      <vt:lpstr>Claudia Morales</vt:lpstr>
      <vt:lpstr>Dale Joseph Morrow (they/them)</vt:lpstr>
      <vt:lpstr>Andy Murdock</vt:lpstr>
      <vt:lpstr>Mike Murphy</vt:lpstr>
      <vt:lpstr>Rebecca Pauling (she/her)</vt:lpstr>
      <vt:lpstr>Jasmine Payne</vt:lpstr>
      <vt:lpstr>Brent Radeke (he/him)</vt:lpstr>
      <vt:lpstr>Rachelle Regan (she/her)</vt:lpstr>
      <vt:lpstr>Karla S Robbins</vt:lpstr>
      <vt:lpstr>Jaime Santoyo (he/his)</vt:lpstr>
      <vt:lpstr>Leslie Schibsted</vt:lpstr>
      <vt:lpstr>Amanda Schoeneman (she/her)</vt:lpstr>
      <vt:lpstr>Shani Shay</vt:lpstr>
      <vt:lpstr>Cara Stanley</vt:lpstr>
      <vt:lpstr>Kirsten Swan</vt:lpstr>
      <vt:lpstr>Phuong Tang (she/her)</vt:lpstr>
      <vt:lpstr>Fabia Terra (she/her)</vt:lpstr>
      <vt:lpstr>Jessica Thach</vt:lpstr>
      <vt:lpstr>Jaqui Thomas</vt:lpstr>
      <vt:lpstr>Sharon Trahan (she/her)</vt:lpstr>
      <vt:lpstr>Heidi Wagner (she/her)</vt:lpstr>
      <vt:lpstr>Roshonda (Ro) Walker  (she/her)</vt:lpstr>
      <vt:lpstr>Matt Weaver</vt:lpstr>
      <vt:lpstr>Kirsten Wechling</vt:lpstr>
      <vt:lpstr>Heidi Yu  (she/her)</vt:lpstr>
      <vt:lpstr>Event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Award Winners</dc:title>
  <cp:lastModifiedBy>Henrriette MENA</cp:lastModifiedBy>
  <cp:revision>1</cp:revision>
  <dcterms:modified xsi:type="dcterms:W3CDTF">2024-05-08T22:14:22Z</dcterms:modified>
</cp:coreProperties>
</file>